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4" r:id="rId1"/>
  </p:sldMasterIdLst>
  <p:notesMasterIdLst>
    <p:notesMasterId r:id="rId58"/>
  </p:notesMasterIdLst>
  <p:sldIdLst>
    <p:sldId id="257" r:id="rId2"/>
    <p:sldId id="295" r:id="rId3"/>
    <p:sldId id="258" r:id="rId4"/>
    <p:sldId id="259" r:id="rId5"/>
    <p:sldId id="260" r:id="rId6"/>
    <p:sldId id="261" r:id="rId7"/>
    <p:sldId id="262" r:id="rId8"/>
    <p:sldId id="264" r:id="rId9"/>
    <p:sldId id="278" r:id="rId10"/>
    <p:sldId id="296" r:id="rId11"/>
    <p:sldId id="267" r:id="rId12"/>
    <p:sldId id="269" r:id="rId13"/>
    <p:sldId id="270" r:id="rId14"/>
    <p:sldId id="271" r:id="rId15"/>
    <p:sldId id="272" r:id="rId16"/>
    <p:sldId id="273" r:id="rId17"/>
    <p:sldId id="274" r:id="rId18"/>
    <p:sldId id="275" r:id="rId19"/>
    <p:sldId id="276" r:id="rId20"/>
    <p:sldId id="304" r:id="rId21"/>
    <p:sldId id="279" r:id="rId22"/>
    <p:sldId id="280" r:id="rId23"/>
    <p:sldId id="281" r:id="rId24"/>
    <p:sldId id="282" r:id="rId25"/>
    <p:sldId id="283" r:id="rId26"/>
    <p:sldId id="284" r:id="rId27"/>
    <p:sldId id="285" r:id="rId28"/>
    <p:sldId id="286" r:id="rId29"/>
    <p:sldId id="287" r:id="rId30"/>
    <p:sldId id="288" r:id="rId31"/>
    <p:sldId id="289" r:id="rId32"/>
    <p:sldId id="291" r:id="rId33"/>
    <p:sldId id="297" r:id="rId34"/>
    <p:sldId id="298" r:id="rId35"/>
    <p:sldId id="299" r:id="rId36"/>
    <p:sldId id="292" r:id="rId37"/>
    <p:sldId id="300" r:id="rId38"/>
    <p:sldId id="301" r:id="rId39"/>
    <p:sldId id="293" r:id="rId40"/>
    <p:sldId id="294" r:id="rId41"/>
    <p:sldId id="305" r:id="rId42"/>
    <p:sldId id="314" r:id="rId43"/>
    <p:sldId id="307" r:id="rId44"/>
    <p:sldId id="312" r:id="rId45"/>
    <p:sldId id="308" r:id="rId46"/>
    <p:sldId id="306" r:id="rId47"/>
    <p:sldId id="309" r:id="rId48"/>
    <p:sldId id="311" r:id="rId49"/>
    <p:sldId id="313" r:id="rId50"/>
    <p:sldId id="315" r:id="rId51"/>
    <p:sldId id="316" r:id="rId52"/>
    <p:sldId id="317" r:id="rId53"/>
    <p:sldId id="318" r:id="rId54"/>
    <p:sldId id="320" r:id="rId55"/>
    <p:sldId id="310" r:id="rId56"/>
    <p:sldId id="302"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CEBCDA-322E-564D-8DCB-84175BBA72BA}">
          <p14:sldIdLst>
            <p14:sldId id="257"/>
            <p14:sldId id="295"/>
          </p14:sldIdLst>
        </p14:section>
        <p14:section name="Unsafe code" id="{289697E8-F337-BD48-A8D7-AEB8B93C5BCE}">
          <p14:sldIdLst>
            <p14:sldId id="258"/>
            <p14:sldId id="259"/>
            <p14:sldId id="260"/>
            <p14:sldId id="261"/>
            <p14:sldId id="262"/>
            <p14:sldId id="264"/>
            <p14:sldId id="278"/>
            <p14:sldId id="296"/>
            <p14:sldId id="267"/>
            <p14:sldId id="269"/>
            <p14:sldId id="270"/>
            <p14:sldId id="271"/>
            <p14:sldId id="272"/>
            <p14:sldId id="273"/>
            <p14:sldId id="274"/>
            <p14:sldId id="275"/>
            <p14:sldId id="276"/>
            <p14:sldId id="304"/>
          </p14:sldIdLst>
        </p14:section>
        <p14:section name="Interior mutability" id="{3D740A71-2067-DE49-A820-63C83D6D9319}">
          <p14:sldIdLst>
            <p14:sldId id="279"/>
            <p14:sldId id="280"/>
            <p14:sldId id="281"/>
            <p14:sldId id="282"/>
            <p14:sldId id="283"/>
            <p14:sldId id="284"/>
            <p14:sldId id="285"/>
            <p14:sldId id="286"/>
            <p14:sldId id="287"/>
            <p14:sldId id="288"/>
            <p14:sldId id="289"/>
            <p14:sldId id="291"/>
            <p14:sldId id="297"/>
            <p14:sldId id="298"/>
            <p14:sldId id="299"/>
            <p14:sldId id="292"/>
            <p14:sldId id="300"/>
            <p14:sldId id="301"/>
            <p14:sldId id="293"/>
          </p14:sldIdLst>
        </p14:section>
        <p14:section name="Concurrency" id="{182D454E-F6C8-AE43-BA7D-AEAC5A894348}">
          <p14:sldIdLst>
            <p14:sldId id="294"/>
            <p14:sldId id="305"/>
            <p14:sldId id="314"/>
            <p14:sldId id="307"/>
            <p14:sldId id="312"/>
            <p14:sldId id="308"/>
            <p14:sldId id="306"/>
            <p14:sldId id="309"/>
            <p14:sldId id="311"/>
            <p14:sldId id="313"/>
            <p14:sldId id="315"/>
            <p14:sldId id="316"/>
            <p14:sldId id="317"/>
            <p14:sldId id="318"/>
            <p14:sldId id="320"/>
            <p14:sldId id="310"/>
            <p14:sldId id="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EDFF"/>
    <a:srgbClr val="72720F"/>
    <a:srgbClr val="ADF4EE"/>
    <a:srgbClr val="00F5F3"/>
    <a:srgbClr val="9CAA58"/>
    <a:srgbClr val="DCEF79"/>
    <a:srgbClr val="F6FFC0"/>
    <a:srgbClr val="F8B69B"/>
    <a:srgbClr val="51510C"/>
    <a:srgbClr val="FFFF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58"/>
    <p:restoredTop sz="88085"/>
  </p:normalViewPr>
  <p:slideViewPr>
    <p:cSldViewPr snapToGrid="0">
      <p:cViewPr>
        <p:scale>
          <a:sx n="100" d="100"/>
          <a:sy n="100" d="100"/>
        </p:scale>
        <p:origin x="816" y="248"/>
      </p:cViewPr>
      <p:guideLst/>
    </p:cSldViewPr>
  </p:slideViewPr>
  <p:notesTextViewPr>
    <p:cViewPr>
      <p:scale>
        <a:sx n="1" d="1"/>
        <a:sy n="1" d="1"/>
      </p:scale>
      <p:origin x="0" y="0"/>
    </p:cViewPr>
  </p:notesTextViewPr>
  <p:notesViewPr>
    <p:cSldViewPr snapToGrid="0">
      <p:cViewPr varScale="1">
        <p:scale>
          <a:sx n="90" d="100"/>
          <a:sy n="90" d="100"/>
        </p:scale>
        <p:origin x="2592"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svg>
</file>

<file path=ppt/media/image12.png>
</file>

<file path=ppt/media/image13.png>
</file>

<file path=ppt/media/image14.jpeg>
</file>

<file path=ppt/media/image15.png>
</file>

<file path=ppt/media/image16.png>
</file>

<file path=ppt/media/image2.svg>
</file>

<file path=ppt/media/image3.png>
</file>

<file path=ppt/media/image4.pn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10795-7CE1-364D-9A52-EE07557AE48B}" type="datetimeFigureOut">
              <a:rPr lang="en-US" smtClean="0"/>
              <a:t>10/28/24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F1A9D-7E66-9E4A-9F88-5063F1711E7F}" type="slidenum">
              <a:rPr lang="en-US" smtClean="0"/>
              <a:t>‹#›</a:t>
            </a:fld>
            <a:endParaRPr lang="en-US"/>
          </a:p>
        </p:txBody>
      </p:sp>
    </p:spTree>
    <p:extLst>
      <p:ext uri="{BB962C8B-B14F-4D97-AF65-F5344CB8AC3E}">
        <p14:creationId xmlns:p14="http://schemas.microsoft.com/office/powerpoint/2010/main" val="131172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be talking about 3 big topics today – interior mutability, unsafe code, and concurrency</a:t>
            </a:r>
          </a:p>
          <a:p>
            <a:r>
              <a:rPr lang="en-US" dirty="0"/>
              <a:t>[poll audience if they know what interior mutability, unsafe code are]</a:t>
            </a:r>
          </a:p>
          <a:p>
            <a:r>
              <a:rPr lang="en-US" dirty="0"/>
              <a:t>These 3 topics are actually highly interrelated, in that any code using 1 of them is very likely using 1 of the others as well. To verify significant systems requires us to be proficient in the art of composing all the related concepts. For this talk, though, I’ll try to distill each to its essence and a present a self-contained introduction to each, at least for the first 2.</a:t>
            </a:r>
          </a:p>
        </p:txBody>
      </p:sp>
      <p:sp>
        <p:nvSpPr>
          <p:cNvPr id="4" name="Slide Number Placeholder 3"/>
          <p:cNvSpPr>
            <a:spLocks noGrp="1"/>
          </p:cNvSpPr>
          <p:nvPr>
            <p:ph type="sldNum" sz="quarter" idx="5"/>
          </p:nvPr>
        </p:nvSpPr>
        <p:spPr/>
        <p:txBody>
          <a:bodyPr/>
          <a:lstStyle/>
          <a:p>
            <a:fld id="{F24F1A9D-7E66-9E4A-9F88-5063F1711E7F}" type="slidenum">
              <a:rPr lang="en-US" smtClean="0"/>
              <a:t>2</a:t>
            </a:fld>
            <a:endParaRPr lang="en-US"/>
          </a:p>
        </p:txBody>
      </p:sp>
    </p:spTree>
    <p:extLst>
      <p:ext uri="{BB962C8B-B14F-4D97-AF65-F5344CB8AC3E}">
        <p14:creationId xmlns:p14="http://schemas.microsoft.com/office/powerpoint/2010/main" val="3628028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52</a:t>
            </a:fld>
            <a:endParaRPr lang="en-US"/>
          </a:p>
        </p:txBody>
      </p:sp>
    </p:spTree>
    <p:extLst>
      <p:ext uri="{BB962C8B-B14F-4D97-AF65-F5344CB8AC3E}">
        <p14:creationId xmlns:p14="http://schemas.microsoft.com/office/powerpoint/2010/main" val="3081207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53</a:t>
            </a:fld>
            <a:endParaRPr lang="en-US"/>
          </a:p>
        </p:txBody>
      </p:sp>
    </p:spTree>
    <p:extLst>
      <p:ext uri="{BB962C8B-B14F-4D97-AF65-F5344CB8AC3E}">
        <p14:creationId xmlns:p14="http://schemas.microsoft.com/office/powerpoint/2010/main" val="1812449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54</a:t>
            </a:fld>
            <a:endParaRPr lang="en-US"/>
          </a:p>
        </p:txBody>
      </p:sp>
    </p:spTree>
    <p:extLst>
      <p:ext uri="{BB962C8B-B14F-4D97-AF65-F5344CB8AC3E}">
        <p14:creationId xmlns:p14="http://schemas.microsoft.com/office/powerpoint/2010/main" val="17627086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55</a:t>
            </a:fld>
            <a:endParaRPr lang="en-US"/>
          </a:p>
        </p:txBody>
      </p:sp>
    </p:spTree>
    <p:extLst>
      <p:ext uri="{BB962C8B-B14F-4D97-AF65-F5344CB8AC3E}">
        <p14:creationId xmlns:p14="http://schemas.microsoft.com/office/powerpoint/2010/main" val="3572840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this way, unsafe code doesn’t sound so bad. “Unsafe code” just means it has a requires clause, which is what you all have been practicing with all day. But —</a:t>
            </a:r>
          </a:p>
        </p:txBody>
      </p:sp>
      <p:sp>
        <p:nvSpPr>
          <p:cNvPr id="4" name="Slide Number Placeholder 3"/>
          <p:cNvSpPr>
            <a:spLocks noGrp="1"/>
          </p:cNvSpPr>
          <p:nvPr>
            <p:ph type="sldNum" sz="quarter" idx="5"/>
          </p:nvPr>
        </p:nvSpPr>
        <p:spPr/>
        <p:txBody>
          <a:bodyPr/>
          <a:lstStyle/>
          <a:p>
            <a:fld id="{F24F1A9D-7E66-9E4A-9F88-5063F1711E7F}" type="slidenum">
              <a:rPr lang="en-US" smtClean="0"/>
              <a:t>11</a:t>
            </a:fld>
            <a:endParaRPr lang="en-US"/>
          </a:p>
        </p:txBody>
      </p:sp>
    </p:spTree>
    <p:extLst>
      <p:ext uri="{BB962C8B-B14F-4D97-AF65-F5344CB8AC3E}">
        <p14:creationId xmlns:p14="http://schemas.microsoft.com/office/powerpoint/2010/main" val="1634661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22</a:t>
            </a:fld>
            <a:endParaRPr lang="en-US"/>
          </a:p>
        </p:txBody>
      </p:sp>
    </p:spTree>
    <p:extLst>
      <p:ext uri="{BB962C8B-B14F-4D97-AF65-F5344CB8AC3E}">
        <p14:creationId xmlns:p14="http://schemas.microsoft.com/office/powerpoint/2010/main" val="20569260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25</a:t>
            </a:fld>
            <a:endParaRPr lang="en-US"/>
          </a:p>
        </p:txBody>
      </p:sp>
    </p:spTree>
    <p:extLst>
      <p:ext uri="{BB962C8B-B14F-4D97-AF65-F5344CB8AC3E}">
        <p14:creationId xmlns:p14="http://schemas.microsoft.com/office/powerpoint/2010/main" val="2521393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Rope font is from: https://</a:t>
            </a:r>
            <a:r>
              <a:rPr lang="en-US" dirty="0" err="1"/>
              <a:t>www.fontspace.com</a:t>
            </a:r>
            <a:r>
              <a:rPr lang="en-US" dirty="0"/>
              <a:t>/category/rope</a:t>
            </a:r>
          </a:p>
        </p:txBody>
      </p:sp>
      <p:sp>
        <p:nvSpPr>
          <p:cNvPr id="4" name="Slide Number Placeholder 3"/>
          <p:cNvSpPr>
            <a:spLocks noGrp="1"/>
          </p:cNvSpPr>
          <p:nvPr>
            <p:ph type="sldNum" sz="quarter" idx="5"/>
          </p:nvPr>
        </p:nvSpPr>
        <p:spPr/>
        <p:txBody>
          <a:bodyPr/>
          <a:lstStyle/>
          <a:p>
            <a:fld id="{F24F1A9D-7E66-9E4A-9F88-5063F1711E7F}" type="slidenum">
              <a:rPr lang="en-US" smtClean="0"/>
              <a:t>40</a:t>
            </a:fld>
            <a:endParaRPr lang="en-US"/>
          </a:p>
        </p:txBody>
      </p:sp>
    </p:spTree>
    <p:extLst>
      <p:ext uri="{BB962C8B-B14F-4D97-AF65-F5344CB8AC3E}">
        <p14:creationId xmlns:p14="http://schemas.microsoft.com/office/powerpoint/2010/main" val="26311321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global lock is _multi-threaded_ but it isn’t truly concurrent.</a:t>
            </a:r>
          </a:p>
        </p:txBody>
      </p:sp>
      <p:sp>
        <p:nvSpPr>
          <p:cNvPr id="4" name="Slide Number Placeholder 3"/>
          <p:cNvSpPr>
            <a:spLocks noGrp="1"/>
          </p:cNvSpPr>
          <p:nvPr>
            <p:ph type="sldNum" sz="quarter" idx="5"/>
          </p:nvPr>
        </p:nvSpPr>
        <p:spPr/>
        <p:txBody>
          <a:bodyPr/>
          <a:lstStyle/>
          <a:p>
            <a:fld id="{F24F1A9D-7E66-9E4A-9F88-5063F1711E7F}" type="slidenum">
              <a:rPr lang="en-US" smtClean="0"/>
              <a:t>41</a:t>
            </a:fld>
            <a:endParaRPr lang="en-US"/>
          </a:p>
        </p:txBody>
      </p:sp>
    </p:spTree>
    <p:extLst>
      <p:ext uri="{BB962C8B-B14F-4D97-AF65-F5344CB8AC3E}">
        <p14:creationId xmlns:p14="http://schemas.microsoft.com/office/powerpoint/2010/main" val="1739081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49</a:t>
            </a:fld>
            <a:endParaRPr lang="en-US"/>
          </a:p>
        </p:txBody>
      </p:sp>
    </p:spTree>
    <p:extLst>
      <p:ext uri="{BB962C8B-B14F-4D97-AF65-F5344CB8AC3E}">
        <p14:creationId xmlns:p14="http://schemas.microsoft.com/office/powerpoint/2010/main" val="28925107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50</a:t>
            </a:fld>
            <a:endParaRPr lang="en-US"/>
          </a:p>
        </p:txBody>
      </p:sp>
    </p:spTree>
    <p:extLst>
      <p:ext uri="{BB962C8B-B14F-4D97-AF65-F5344CB8AC3E}">
        <p14:creationId xmlns:p14="http://schemas.microsoft.com/office/powerpoint/2010/main" val="13432996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4F1A9D-7E66-9E4A-9F88-5063F1711E7F}" type="slidenum">
              <a:rPr lang="en-US" smtClean="0"/>
              <a:t>51</a:t>
            </a:fld>
            <a:endParaRPr lang="en-US"/>
          </a:p>
        </p:txBody>
      </p:sp>
    </p:spTree>
    <p:extLst>
      <p:ext uri="{BB962C8B-B14F-4D97-AF65-F5344CB8AC3E}">
        <p14:creationId xmlns:p14="http://schemas.microsoft.com/office/powerpoint/2010/main" val="536428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122363"/>
            <a:ext cx="10363200" cy="2387600"/>
          </a:xfrm>
        </p:spPr>
        <p:txBody>
          <a:bodyPr anchor="b">
            <a:normAutofit/>
          </a:bodyPr>
          <a:lstStyle>
            <a:lvl1pPr algn="l">
              <a:defRPr sz="5000" b="1">
                <a:effectLst>
                  <a:outerShdw blurRad="38100" dist="38100" dir="2700000" algn="tl">
                    <a:srgbClr val="000000">
                      <a:alpha val="43137"/>
                    </a:srgbClr>
                  </a:outerShdw>
                </a:effectLst>
              </a:defRPr>
            </a:lvl1pPr>
          </a:lstStyle>
          <a:p>
            <a:r>
              <a:rPr lang="en-US" dirty="0"/>
              <a:t>Title</a:t>
            </a:r>
          </a:p>
        </p:txBody>
      </p:sp>
      <p:sp>
        <p:nvSpPr>
          <p:cNvPr id="3" name="Subtitle 2"/>
          <p:cNvSpPr>
            <a:spLocks noGrp="1"/>
          </p:cNvSpPr>
          <p:nvPr>
            <p:ph type="subTitle" idx="1" hasCustomPrompt="1"/>
          </p:nvPr>
        </p:nvSpPr>
        <p:spPr>
          <a:xfrm>
            <a:off x="914400" y="3602039"/>
            <a:ext cx="9144000" cy="620827"/>
          </a:xfrm>
        </p:spPr>
        <p:txBody>
          <a:bodyPr>
            <a:normAutofit/>
          </a:bodyPr>
          <a:lstStyle>
            <a:lvl1pPr marL="0" indent="0" algn="l">
              <a:buNone/>
              <a:defRPr sz="3600">
                <a:solidFill>
                  <a:srgbClr val="95373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13" name="Content Placeholder 12">
            <a:extLst>
              <a:ext uri="{FF2B5EF4-FFF2-40B4-BE49-F238E27FC236}">
                <a16:creationId xmlns:a16="http://schemas.microsoft.com/office/drawing/2014/main" id="{F7067EBD-E445-804B-B63D-B8DBA318B129}"/>
              </a:ext>
            </a:extLst>
          </p:cNvPr>
          <p:cNvSpPr>
            <a:spLocks noGrp="1"/>
          </p:cNvSpPr>
          <p:nvPr>
            <p:ph sz="quarter" idx="13" hasCustomPrompt="1"/>
          </p:nvPr>
        </p:nvSpPr>
        <p:spPr>
          <a:xfrm>
            <a:off x="914401" y="4405313"/>
            <a:ext cx="8506884" cy="1022350"/>
          </a:xfrm>
        </p:spPr>
        <p:txBody>
          <a:bodyPr/>
          <a:lstStyle>
            <a:lvl1pPr marL="0" indent="0">
              <a:buNone/>
              <a:defRPr i="1"/>
            </a:lvl1pPr>
          </a:lstStyle>
          <a:p>
            <a:pPr lvl="0"/>
            <a:r>
              <a:rPr lang="en-US" dirty="0"/>
              <a:t>Affiliation</a:t>
            </a:r>
          </a:p>
        </p:txBody>
      </p:sp>
    </p:spTree>
    <p:extLst>
      <p:ext uri="{BB962C8B-B14F-4D97-AF65-F5344CB8AC3E}">
        <p14:creationId xmlns:p14="http://schemas.microsoft.com/office/powerpoint/2010/main" val="4229191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836426" cy="1325563"/>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200"/>
            </a:lvl1pPr>
            <a:lvl2pPr marL="685800" indent="-228600">
              <a:buFont typeface="System Font Regular"/>
              <a:buChar char="–"/>
              <a:defRPr sz="2800"/>
            </a:lvl2pPr>
            <a:lvl3pPr>
              <a:defRPr sz="2400"/>
            </a:lvl3pPr>
            <a:lvl4pPr marL="1600200" indent="-228600">
              <a:buFont typeface="System Font Regular"/>
              <a:buChar cha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52B4C254-09E5-2D47-BEBE-1C9EFF680E41}"/>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dirty="0"/>
          </a:p>
        </p:txBody>
      </p:sp>
      <p:pic>
        <p:nvPicPr>
          <p:cNvPr id="5" name="Graphic 4">
            <a:extLst>
              <a:ext uri="{FF2B5EF4-FFF2-40B4-BE49-F238E27FC236}">
                <a16:creationId xmlns:a16="http://schemas.microsoft.com/office/drawing/2014/main" id="{2CFCBD57-4B4B-578C-BF2F-9E4F1FB84C3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70476" y="365126"/>
            <a:ext cx="1166648" cy="1166648"/>
          </a:xfrm>
          <a:prstGeom prst="rect">
            <a:avLst/>
          </a:prstGeom>
        </p:spPr>
      </p:pic>
    </p:spTree>
    <p:extLst>
      <p:ext uri="{BB962C8B-B14F-4D97-AF65-F5344CB8AC3E}">
        <p14:creationId xmlns:p14="http://schemas.microsoft.com/office/powerpoint/2010/main" val="172873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1" y="2759826"/>
            <a:ext cx="10515600" cy="1802651"/>
          </a:xfrm>
        </p:spPr>
        <p:txBody>
          <a:bodyPr anchor="b"/>
          <a:lstStyle>
            <a:lvl1pPr>
              <a:defRPr sz="6000"/>
            </a:lvl1pPr>
          </a:lstStyle>
          <a:p>
            <a:r>
              <a:rPr lang="en-US" dirty="0"/>
              <a:t>Section Title</a:t>
            </a:r>
          </a:p>
        </p:txBody>
      </p:sp>
      <p:sp>
        <p:nvSpPr>
          <p:cNvPr id="3" name="Text Placeholder 2"/>
          <p:cNvSpPr>
            <a:spLocks noGrp="1"/>
          </p:cNvSpPr>
          <p:nvPr>
            <p:ph type="body" idx="1" hasCustomPrompt="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Subsection</a:t>
            </a:r>
          </a:p>
        </p:txBody>
      </p:sp>
      <p:sp>
        <p:nvSpPr>
          <p:cNvPr id="7" name="Slide Number Placeholder 6">
            <a:extLst>
              <a:ext uri="{FF2B5EF4-FFF2-40B4-BE49-F238E27FC236}">
                <a16:creationId xmlns:a16="http://schemas.microsoft.com/office/drawing/2014/main" id="{2B5C5E58-D26A-5840-B198-EC698481E102}"/>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4" name="Graphic 3">
            <a:extLst>
              <a:ext uri="{FF2B5EF4-FFF2-40B4-BE49-F238E27FC236}">
                <a16:creationId xmlns:a16="http://schemas.microsoft.com/office/drawing/2014/main" id="{E35D184E-9657-BC18-05A8-8AA5A9BBEC9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70476" y="365126"/>
            <a:ext cx="1166648" cy="1166648"/>
          </a:xfrm>
          <a:prstGeom prst="rect">
            <a:avLst/>
          </a:prstGeom>
        </p:spPr>
      </p:pic>
    </p:spTree>
    <p:extLst>
      <p:ext uri="{BB962C8B-B14F-4D97-AF65-F5344CB8AC3E}">
        <p14:creationId xmlns:p14="http://schemas.microsoft.com/office/powerpoint/2010/main" val="2209804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9776791" cy="1325563"/>
          </a:xfrm>
        </p:spPr>
        <p:txBody>
          <a:body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047AC5B7-4765-274E-AAF0-C30E96C34627}"/>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3" name="Graphic 2">
            <a:extLst>
              <a:ext uri="{FF2B5EF4-FFF2-40B4-BE49-F238E27FC236}">
                <a16:creationId xmlns:a16="http://schemas.microsoft.com/office/drawing/2014/main" id="{35FA5364-0A0F-CDCC-77A7-4A90025DE2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70476" y="365126"/>
            <a:ext cx="1166648" cy="1166648"/>
          </a:xfrm>
          <a:prstGeom prst="rect">
            <a:avLst/>
          </a:prstGeom>
        </p:spPr>
      </p:pic>
    </p:spTree>
    <p:extLst>
      <p:ext uri="{BB962C8B-B14F-4D97-AF65-F5344CB8AC3E}">
        <p14:creationId xmlns:p14="http://schemas.microsoft.com/office/powerpoint/2010/main" val="235500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25B9B6E-A811-8E45-8F34-B010C15B2F03}"/>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pic>
        <p:nvPicPr>
          <p:cNvPr id="2" name="Graphic 1">
            <a:extLst>
              <a:ext uri="{FF2B5EF4-FFF2-40B4-BE49-F238E27FC236}">
                <a16:creationId xmlns:a16="http://schemas.microsoft.com/office/drawing/2014/main" id="{A2CD0F8B-3729-8E3E-7E31-355B2240436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70476" y="365126"/>
            <a:ext cx="1166648" cy="1166648"/>
          </a:xfrm>
          <a:prstGeom prst="rect">
            <a:avLst/>
          </a:prstGeom>
        </p:spPr>
      </p:pic>
    </p:spTree>
    <p:extLst>
      <p:ext uri="{BB962C8B-B14F-4D97-AF65-F5344CB8AC3E}">
        <p14:creationId xmlns:p14="http://schemas.microsoft.com/office/powerpoint/2010/main" val="2981917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ut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1A73-D90D-8640-BB04-0C66EEC43DD1}"/>
              </a:ext>
            </a:extLst>
          </p:cNvPr>
          <p:cNvSpPr>
            <a:spLocks noGrp="1"/>
          </p:cNvSpPr>
          <p:nvPr>
            <p:ph type="title" hasCustomPrompt="1"/>
          </p:nvPr>
        </p:nvSpPr>
        <p:spPr>
          <a:xfrm>
            <a:off x="838200" y="365126"/>
            <a:ext cx="9776791" cy="1325563"/>
          </a:xfrm>
        </p:spPr>
        <p:txBody>
          <a:bodyPr/>
          <a:lstStyle/>
          <a:p>
            <a:r>
              <a:rPr lang="en-US" dirty="0"/>
              <a:t>Talk Overview</a:t>
            </a:r>
          </a:p>
        </p:txBody>
      </p:sp>
      <p:sp>
        <p:nvSpPr>
          <p:cNvPr id="3" name="Slide Number Placeholder 2">
            <a:extLst>
              <a:ext uri="{FF2B5EF4-FFF2-40B4-BE49-F238E27FC236}">
                <a16:creationId xmlns:a16="http://schemas.microsoft.com/office/drawing/2014/main" id="{FAA0D444-4D91-1749-8791-9CCB442A2EF3}"/>
              </a:ext>
            </a:extLst>
          </p:cNvPr>
          <p:cNvSpPr>
            <a:spLocks noGrp="1"/>
          </p:cNvSpPr>
          <p:nvPr>
            <p:ph type="sldNum" sz="quarter" idx="10"/>
          </p:nvPr>
        </p:nvSpPr>
        <p:spPr/>
        <p:txBody>
          <a:bodyPr/>
          <a:lstStyle/>
          <a:p>
            <a:fld id="{C7563E4E-84E2-3649-B03C-FA8863B77432}" type="slidenum">
              <a:rPr lang="en-US" smtClean="0"/>
              <a:t>‹#›</a:t>
            </a:fld>
            <a:endParaRPr lang="en-US"/>
          </a:p>
        </p:txBody>
      </p:sp>
      <p:sp>
        <p:nvSpPr>
          <p:cNvPr id="5" name="Text Placeholder 4">
            <a:extLst>
              <a:ext uri="{FF2B5EF4-FFF2-40B4-BE49-F238E27FC236}">
                <a16:creationId xmlns:a16="http://schemas.microsoft.com/office/drawing/2014/main" id="{0D14C222-25BF-8040-83FB-1999DA0E97D4}"/>
              </a:ext>
            </a:extLst>
          </p:cNvPr>
          <p:cNvSpPr>
            <a:spLocks noGrp="1"/>
          </p:cNvSpPr>
          <p:nvPr>
            <p:ph type="body" sz="quarter" idx="11" hasCustomPrompt="1"/>
          </p:nvPr>
        </p:nvSpPr>
        <p:spPr>
          <a:xfrm>
            <a:off x="838201" y="1862139"/>
            <a:ext cx="8549217" cy="506989"/>
          </a:xfrm>
        </p:spPr>
        <p:txBody>
          <a:bodyPr/>
          <a:lstStyle>
            <a:lvl1pPr marL="514350" indent="-514350">
              <a:buFont typeface="+mj-lt"/>
              <a:buAutoNum type="arabicPeriod"/>
              <a:defRPr>
                <a:solidFill>
                  <a:schemeClr val="bg1">
                    <a:lumMod val="50000"/>
                  </a:schemeClr>
                </a:solidFill>
              </a:defRPr>
            </a:lvl1pPr>
            <a:lvl2pPr marL="457200" indent="0">
              <a:buNone/>
              <a:defRPr/>
            </a:lvl2pPr>
          </a:lstStyle>
          <a:p>
            <a:pPr lvl="0"/>
            <a:r>
              <a:rPr lang="en-US" dirty="0"/>
              <a:t>Introduction</a:t>
            </a:r>
          </a:p>
        </p:txBody>
      </p:sp>
      <p:sp>
        <p:nvSpPr>
          <p:cNvPr id="7" name="Text Placeholder 6">
            <a:extLst>
              <a:ext uri="{FF2B5EF4-FFF2-40B4-BE49-F238E27FC236}">
                <a16:creationId xmlns:a16="http://schemas.microsoft.com/office/drawing/2014/main" id="{E85716EE-CB24-1D41-9951-614D4ECDDB9B}"/>
              </a:ext>
            </a:extLst>
          </p:cNvPr>
          <p:cNvSpPr>
            <a:spLocks noGrp="1"/>
          </p:cNvSpPr>
          <p:nvPr>
            <p:ph type="body" sz="quarter" idx="12" hasCustomPrompt="1"/>
          </p:nvPr>
        </p:nvSpPr>
        <p:spPr>
          <a:xfrm>
            <a:off x="838200" y="2686938"/>
            <a:ext cx="7895167" cy="527440"/>
          </a:xfrm>
        </p:spPr>
        <p:txBody>
          <a:bodyPr/>
          <a:lstStyle>
            <a:lvl1pPr marL="0" indent="0">
              <a:buFont typeface="+mj-lt"/>
              <a:buNone/>
              <a:defRPr>
                <a:solidFill>
                  <a:srgbClr val="953734"/>
                </a:solidFill>
              </a:defRPr>
            </a:lvl1pPr>
          </a:lstStyle>
          <a:p>
            <a:pPr lvl="0"/>
            <a:r>
              <a:rPr lang="en-US" dirty="0"/>
              <a:t>2.  Current Topic</a:t>
            </a:r>
          </a:p>
        </p:txBody>
      </p:sp>
      <p:sp>
        <p:nvSpPr>
          <p:cNvPr id="10" name="Text Placeholder 9">
            <a:extLst>
              <a:ext uri="{FF2B5EF4-FFF2-40B4-BE49-F238E27FC236}">
                <a16:creationId xmlns:a16="http://schemas.microsoft.com/office/drawing/2014/main" id="{0BC17B90-B13C-1E44-839C-37F52BF3CDED}"/>
              </a:ext>
            </a:extLst>
          </p:cNvPr>
          <p:cNvSpPr>
            <a:spLocks noGrp="1"/>
          </p:cNvSpPr>
          <p:nvPr>
            <p:ph type="body" sz="quarter" idx="13" hasCustomPrompt="1"/>
          </p:nvPr>
        </p:nvSpPr>
        <p:spPr>
          <a:xfrm>
            <a:off x="838200" y="3532189"/>
            <a:ext cx="7895167" cy="499484"/>
          </a:xfrm>
        </p:spPr>
        <p:txBody>
          <a:bodyPr/>
          <a:lstStyle>
            <a:lvl1pPr marL="0" indent="0">
              <a:buNone/>
              <a:defRPr/>
            </a:lvl1pPr>
            <a:lvl3pPr marL="914400" indent="0">
              <a:buNone/>
              <a:defRPr/>
            </a:lvl3pPr>
          </a:lstStyle>
          <a:p>
            <a:pPr lvl="0"/>
            <a:r>
              <a:rPr lang="en-US" dirty="0"/>
              <a:t>3.  Next Topic</a:t>
            </a:r>
          </a:p>
          <a:p>
            <a:pPr lvl="1"/>
            <a:r>
              <a:rPr lang="en-US" dirty="0"/>
              <a:t>Second level</a:t>
            </a:r>
          </a:p>
        </p:txBody>
      </p:sp>
      <p:pic>
        <p:nvPicPr>
          <p:cNvPr id="4" name="Graphic 3">
            <a:extLst>
              <a:ext uri="{FF2B5EF4-FFF2-40B4-BE49-F238E27FC236}">
                <a16:creationId xmlns:a16="http://schemas.microsoft.com/office/drawing/2014/main" id="{4E3BED7D-154B-1067-8618-12A1A43C5C1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770476" y="365126"/>
            <a:ext cx="1166648" cy="1166648"/>
          </a:xfrm>
          <a:prstGeom prst="rect">
            <a:avLst/>
          </a:prstGeom>
        </p:spPr>
      </p:pic>
    </p:spTree>
    <p:extLst>
      <p:ext uri="{BB962C8B-B14F-4D97-AF65-F5344CB8AC3E}">
        <p14:creationId xmlns:p14="http://schemas.microsoft.com/office/powerpoint/2010/main" val="411215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a16="http://schemas.microsoft.com/office/drawing/2014/main" id="{BA0D1D34-79B3-E642-9F66-FCA81B088346}"/>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412150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9">
            <a:extLst>
              <a:ext uri="{FF2B5EF4-FFF2-40B4-BE49-F238E27FC236}">
                <a16:creationId xmlns:a16="http://schemas.microsoft.com/office/drawing/2014/main" id="{09A28A3A-FB30-1F46-AC24-AFA2543947C4}"/>
              </a:ext>
            </a:extLst>
          </p:cNvPr>
          <p:cNvSpPr>
            <a:spLocks noGrp="1"/>
          </p:cNvSpPr>
          <p:nvPr>
            <p:ph type="sldNum" sz="quarter" idx="10"/>
          </p:nvPr>
        </p:nvSpPr>
        <p:spPr>
          <a:xfrm>
            <a:off x="8610600" y="6356351"/>
            <a:ext cx="2743200" cy="365125"/>
          </a:xfrm>
          <a:prstGeom prst="rect">
            <a:avLst/>
          </a:prstGeom>
        </p:spPr>
        <p:txBody>
          <a:bodyPr/>
          <a:lstStyle/>
          <a:p>
            <a:fld id="{6244B543-AA52-EB47-B3A9-0A2A6FE25F7B}" type="slidenum">
              <a:rPr lang="en-US" smtClean="0"/>
              <a:t>‹#›</a:t>
            </a:fld>
            <a:endParaRPr lang="en-US"/>
          </a:p>
        </p:txBody>
      </p:sp>
    </p:spTree>
    <p:extLst>
      <p:ext uri="{BB962C8B-B14F-4D97-AF65-F5344CB8AC3E}">
        <p14:creationId xmlns:p14="http://schemas.microsoft.com/office/powerpoint/2010/main" val="335271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11">
            <a:extLst>
              <a:ext uri="{FF2B5EF4-FFF2-40B4-BE49-F238E27FC236}">
                <a16:creationId xmlns:a16="http://schemas.microsoft.com/office/drawing/2014/main" id="{8C736DDB-80D9-2B49-B0B6-1FE2A033F925}"/>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563E4E-84E2-3649-B03C-FA8863B77432}" type="slidenum">
              <a:rPr lang="en-US" smtClean="0"/>
              <a:t>‹#›</a:t>
            </a:fld>
            <a:endParaRPr lang="en-US"/>
          </a:p>
        </p:txBody>
      </p:sp>
    </p:spTree>
    <p:extLst>
      <p:ext uri="{BB962C8B-B14F-4D97-AF65-F5344CB8AC3E}">
        <p14:creationId xmlns:p14="http://schemas.microsoft.com/office/powerpoint/2010/main" val="3298106536"/>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2" r:id="rId6"/>
    <p:sldLayoutId id="2147483730" r:id="rId7"/>
    <p:sldLayoutId id="2147483731"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747713" indent="-290513"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erus.rs/"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sv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svgsilh.com/image/36193.html" TargetMode="External"/><Relationship Id="rId4" Type="http://schemas.openxmlformats.org/officeDocument/2006/relationships/image" Target="../media/image9.svg"/></Relationships>
</file>

<file path=ppt/slides/_rels/slide1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pexels.com/photo/woman-with-headache-3921418/"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doc.rust-lang.org/std/option/enum.Option.html#method.unwrap_unchecked"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37FAB-52CF-4E00-1987-3C45864E0B98}"/>
              </a:ext>
            </a:extLst>
          </p:cNvPr>
          <p:cNvSpPr>
            <a:spLocks noGrp="1"/>
          </p:cNvSpPr>
          <p:nvPr>
            <p:ph type="ctrTitle"/>
          </p:nvPr>
        </p:nvSpPr>
        <p:spPr>
          <a:xfrm>
            <a:off x="265723" y="0"/>
            <a:ext cx="10363200" cy="2387600"/>
          </a:xfrm>
        </p:spPr>
        <p:txBody>
          <a:bodyPr/>
          <a:lstStyle/>
          <a:p>
            <a:r>
              <a:rPr lang="en-US" dirty="0"/>
              <a:t>Advanced Topics</a:t>
            </a:r>
          </a:p>
        </p:txBody>
      </p:sp>
      <p:sp>
        <p:nvSpPr>
          <p:cNvPr id="3" name="Subtitle 2">
            <a:extLst>
              <a:ext uri="{FF2B5EF4-FFF2-40B4-BE49-F238E27FC236}">
                <a16:creationId xmlns:a16="http://schemas.microsoft.com/office/drawing/2014/main" id="{10E87210-B2FE-C40F-1BEC-5250D48BCFA6}"/>
              </a:ext>
            </a:extLst>
          </p:cNvPr>
          <p:cNvSpPr>
            <a:spLocks noGrp="1"/>
          </p:cNvSpPr>
          <p:nvPr>
            <p:ph type="subTitle" idx="1"/>
          </p:nvPr>
        </p:nvSpPr>
        <p:spPr>
          <a:xfrm>
            <a:off x="265723" y="2479676"/>
            <a:ext cx="9144000" cy="620827"/>
          </a:xfrm>
        </p:spPr>
        <p:txBody>
          <a:bodyPr/>
          <a:lstStyle/>
          <a:p>
            <a:r>
              <a:rPr lang="en-US" dirty="0"/>
              <a:t>Travis Hance (and the Verus Team)</a:t>
            </a:r>
          </a:p>
        </p:txBody>
      </p:sp>
      <p:sp>
        <p:nvSpPr>
          <p:cNvPr id="4" name="Content Placeholder 3">
            <a:extLst>
              <a:ext uri="{FF2B5EF4-FFF2-40B4-BE49-F238E27FC236}">
                <a16:creationId xmlns:a16="http://schemas.microsoft.com/office/drawing/2014/main" id="{7AD5B029-CE12-FC71-CB1B-70E0C9A3F8B7}"/>
              </a:ext>
            </a:extLst>
          </p:cNvPr>
          <p:cNvSpPr>
            <a:spLocks noGrp="1"/>
          </p:cNvSpPr>
          <p:nvPr>
            <p:ph sz="quarter" idx="13"/>
          </p:nvPr>
        </p:nvSpPr>
        <p:spPr>
          <a:xfrm>
            <a:off x="265724" y="3282950"/>
            <a:ext cx="8506884" cy="1022350"/>
          </a:xfrm>
        </p:spPr>
        <p:txBody>
          <a:bodyPr/>
          <a:lstStyle/>
          <a:p>
            <a:r>
              <a:rPr lang="en-US" dirty="0"/>
              <a:t>MPI-SWS (to join soon)</a:t>
            </a:r>
          </a:p>
        </p:txBody>
      </p:sp>
      <p:pic>
        <p:nvPicPr>
          <p:cNvPr id="5" name="Picture 4">
            <a:extLst>
              <a:ext uri="{FF2B5EF4-FFF2-40B4-BE49-F238E27FC236}">
                <a16:creationId xmlns:a16="http://schemas.microsoft.com/office/drawing/2014/main" id="{9890D706-3144-2885-64BC-7FF1E293F0D2}"/>
              </a:ext>
            </a:extLst>
          </p:cNvPr>
          <p:cNvPicPr>
            <a:picLocks noChangeAspect="1"/>
          </p:cNvPicPr>
          <p:nvPr/>
        </p:nvPicPr>
        <p:blipFill rotWithShape="1">
          <a:blip r:embed="rId2"/>
          <a:srcRect l="20399" t="9840" r="21790" b="15820"/>
          <a:stretch/>
        </p:blipFill>
        <p:spPr>
          <a:xfrm>
            <a:off x="7049477" y="2449481"/>
            <a:ext cx="5142523" cy="4408520"/>
          </a:xfrm>
          <a:prstGeom prst="rect">
            <a:avLst/>
          </a:prstGeom>
        </p:spPr>
      </p:pic>
      <p:sp>
        <p:nvSpPr>
          <p:cNvPr id="6" name="Subtitle 2">
            <a:extLst>
              <a:ext uri="{FF2B5EF4-FFF2-40B4-BE49-F238E27FC236}">
                <a16:creationId xmlns:a16="http://schemas.microsoft.com/office/drawing/2014/main" id="{98CC68F4-F0CD-1B4C-1803-813EBE1EEF8B}"/>
              </a:ext>
            </a:extLst>
          </p:cNvPr>
          <p:cNvSpPr txBox="1">
            <a:spLocks/>
          </p:cNvSpPr>
          <p:nvPr/>
        </p:nvSpPr>
        <p:spPr>
          <a:xfrm>
            <a:off x="265722" y="6002746"/>
            <a:ext cx="2163426" cy="481770"/>
          </a:xfrm>
          <a:prstGeom prst="rect">
            <a:avLst/>
          </a:prstGeom>
        </p:spPr>
        <p:txBody>
          <a:bodyPr vert="horz" lIns="91440" tIns="45720" rIns="91440" bIns="45720" rtlCol="0">
            <a:normAutofit fontScale="6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rgbClr val="953734"/>
                </a:solidFill>
                <a:latin typeface="+mn-lt"/>
                <a:ea typeface="+mn-ea"/>
                <a:cs typeface="+mn-cs"/>
              </a:defRPr>
            </a:lvl1pPr>
            <a:lvl2pPr marL="457200" indent="0" algn="ctr" defTabSz="914400" rtl="0" eaLnBrk="1" latinLnBrk="0" hangingPunct="1">
              <a:lnSpc>
                <a:spcPct val="90000"/>
              </a:lnSpc>
              <a:spcBef>
                <a:spcPts val="500"/>
              </a:spcBef>
              <a:buFont typeface="System Font Regular"/>
              <a:buNone/>
              <a:tabLst/>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System Font Regular"/>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hlinkClick r:id="rId3"/>
              </a:rPr>
              <a:t>https://verus.rs/</a:t>
            </a:r>
            <a:endParaRPr lang="en-US" dirty="0"/>
          </a:p>
        </p:txBody>
      </p:sp>
      <p:pic>
        <p:nvPicPr>
          <p:cNvPr id="8" name="Graphic 7">
            <a:extLst>
              <a:ext uri="{FF2B5EF4-FFF2-40B4-BE49-F238E27FC236}">
                <a16:creationId xmlns:a16="http://schemas.microsoft.com/office/drawing/2014/main" id="{B2D14AB9-36AE-74B3-57EF-E2CE4D41434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5722" y="4139098"/>
            <a:ext cx="1695939" cy="1695939"/>
          </a:xfrm>
          <a:prstGeom prst="rect">
            <a:avLst/>
          </a:prstGeom>
        </p:spPr>
      </p:pic>
    </p:spTree>
    <p:extLst>
      <p:ext uri="{BB962C8B-B14F-4D97-AF65-F5344CB8AC3E}">
        <p14:creationId xmlns:p14="http://schemas.microsoft.com/office/powerpoint/2010/main" val="36427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10</a:t>
            </a:fld>
            <a:endParaRPr lang="en-US" dirty="0"/>
          </a:p>
        </p:txBody>
      </p:sp>
    </p:spTree>
    <p:extLst>
      <p:ext uri="{BB962C8B-B14F-4D97-AF65-F5344CB8AC3E}">
        <p14:creationId xmlns:p14="http://schemas.microsoft.com/office/powerpoint/2010/main" val="23679072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265CA7F3-35F8-CDC6-2FBE-84F6677D83E8}"/>
              </a:ext>
            </a:extLst>
          </p:cNvPr>
          <p:cNvSpPr/>
          <p:nvPr/>
        </p:nvSpPr>
        <p:spPr>
          <a:xfrm>
            <a:off x="689549" y="2932620"/>
            <a:ext cx="10515600" cy="2620709"/>
          </a:xfrm>
          <a:prstGeom prst="ellipse">
            <a:avLst/>
          </a:prstGeom>
          <a:solidFill>
            <a:schemeClr val="accent6">
              <a:lumMod val="75000"/>
            </a:schemeClr>
          </a:solidFill>
          <a:ln w="57150">
            <a:noFill/>
          </a:ln>
          <a:effectLst>
            <a:glow rad="871294">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Graphic 9">
            <a:extLst>
              <a:ext uri="{FF2B5EF4-FFF2-40B4-BE49-F238E27FC236}">
                <a16:creationId xmlns:a16="http://schemas.microsoft.com/office/drawing/2014/main" id="{DA8F84E8-761F-9551-AFB7-C6916FAB11FC}"/>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flipH="1">
            <a:off x="-64168" y="2103356"/>
            <a:ext cx="2381757" cy="3633537"/>
          </a:xfrm>
          <a:prstGeom prst="rect">
            <a:avLst/>
          </a:prstGeom>
        </p:spPr>
      </p:pic>
      <p:pic>
        <p:nvPicPr>
          <p:cNvPr id="9" name="Graphic 8">
            <a:extLst>
              <a:ext uri="{FF2B5EF4-FFF2-40B4-BE49-F238E27FC236}">
                <a16:creationId xmlns:a16="http://schemas.microsoft.com/office/drawing/2014/main" id="{34DE9A10-6C8B-EEEA-977D-47763504AF6D}"/>
              </a:ext>
            </a:extLst>
          </p:cNvPr>
          <p:cNvPicPr>
            <a:picLocks noChangeAspect="1"/>
          </p:cNvPicPr>
          <p:nvPr/>
        </p:nvPicPr>
        <p:blipFill>
          <a:blip r:embed="rId3">
            <a:extLst>
              <a:ext uri="{96DAC541-7B7A-43D3-8B79-37D633B846F1}">
                <asvg:svgBlip xmlns:asvg="http://schemas.microsoft.com/office/drawing/2016/SVG/main" r:embed="rId4"/>
              </a:ext>
              <a:ext uri="{837473B0-CC2E-450A-ABE3-18F120FF3D39}">
                <a1611:picAttrSrcUrl xmlns:a1611="http://schemas.microsoft.com/office/drawing/2016/11/main" r:id="rId5"/>
              </a:ext>
            </a:extLst>
          </a:blip>
          <a:stretch>
            <a:fillRect/>
          </a:stretch>
        </p:blipFill>
        <p:spPr>
          <a:xfrm>
            <a:off x="9544557" y="1844842"/>
            <a:ext cx="2733669" cy="3633537"/>
          </a:xfrm>
          <a:prstGeom prst="rect">
            <a:avLst/>
          </a:prstGeom>
        </p:spPr>
      </p:pic>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838200" y="3011823"/>
            <a:ext cx="10515600" cy="4351338"/>
          </a:xfrm>
          <a:effectLst>
            <a:outerShdw blurRad="50800" dist="50800" dir="5400000" algn="ctr" rotWithShape="0">
              <a:srgbClr val="FFFFBC"/>
            </a:outerShdw>
          </a:effectLst>
        </p:spPr>
        <p:txBody>
          <a:bodyPr>
            <a:normAutofit/>
          </a:bodyPr>
          <a:lstStyle/>
          <a:p>
            <a:pPr marL="0" indent="0">
              <a:buNone/>
            </a:pPr>
            <a:r>
              <a:rPr lang="en-US" sz="19000" b="1" dirty="0">
                <a:ln w="12700">
                  <a:solidFill>
                    <a:srgbClr val="F8B69B"/>
                  </a:solidFill>
                </a:ln>
                <a:solidFill>
                  <a:srgbClr val="FFFFBC"/>
                </a:solidFill>
                <a:effectLst>
                  <a:outerShdw blurRad="50800" dist="38100" dir="2700000" sx="101000" sy="101000" algn="tl" rotWithShape="0">
                    <a:srgbClr val="FFFF00">
                      <a:alpha val="40000"/>
                    </a:srgbClr>
                  </a:outerShdw>
                  <a:reflection blurRad="6350" stA="12000" endPos="45500" dir="5400000" sy="-100000" algn="bl" rotWithShape="0"/>
                </a:effectLst>
                <a:latin typeface="Gabriola" pitchFamily="82"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11</a:t>
            </a:fld>
            <a:endParaRPr lang="en-US" dirty="0"/>
          </a:p>
        </p:txBody>
      </p:sp>
      <p:sp>
        <p:nvSpPr>
          <p:cNvPr id="5" name="Oval 4">
            <a:extLst>
              <a:ext uri="{FF2B5EF4-FFF2-40B4-BE49-F238E27FC236}">
                <a16:creationId xmlns:a16="http://schemas.microsoft.com/office/drawing/2014/main" id="{6E1CCA0E-2187-7212-A917-5A60C9AA5F78}"/>
              </a:ext>
            </a:extLst>
          </p:cNvPr>
          <p:cNvSpPr/>
          <p:nvPr/>
        </p:nvSpPr>
        <p:spPr>
          <a:xfrm>
            <a:off x="2687052" y="2103356"/>
            <a:ext cx="6817895" cy="1121108"/>
          </a:xfrm>
          <a:prstGeom prst="ellipse">
            <a:avLst/>
          </a:prstGeom>
          <a:noFill/>
          <a:ln w="304800">
            <a:solidFill>
              <a:srgbClr val="F6FFC0"/>
            </a:solidFill>
          </a:ln>
          <a:effectLst>
            <a:glow rad="228600">
              <a:srgbClr val="DCEF79">
                <a:alpha val="40000"/>
              </a:srgbClr>
            </a:glow>
            <a:outerShdw blurRad="50800" dist="38100" dir="2700000" algn="tl" rotWithShape="0">
              <a:prstClr val="black">
                <a:alpha val="40000"/>
              </a:prstClr>
            </a:outerShdw>
          </a:effectLst>
          <a:scene3d>
            <a:camera prst="orthographicFront">
              <a:rot lat="0" lon="1200000" rev="0"/>
            </a:camera>
            <a:lightRig rig="threePt" dir="t"/>
          </a:scene3d>
          <a:sp3d extrusionH="3810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32673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Autofit/>
            <a:scene3d>
              <a:camera prst="orthographicFront"/>
              <a:lightRig rig="threePt" dir="t"/>
            </a:scene3d>
            <a:sp3d extrusionH="57150">
              <a:bevelT w="38100" h="38100"/>
            </a:sp3d>
          </a:bodyPr>
          <a:lstStyle/>
          <a:p>
            <a:pPr marL="0" indent="0">
              <a:buNone/>
            </a:pPr>
            <a:r>
              <a:rPr lang="en-US" sz="14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pointers</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12</a:t>
            </a:fld>
            <a:endParaRPr lang="en-US" dirty="0"/>
          </a:p>
        </p:txBody>
      </p:sp>
      <p:pic>
        <p:nvPicPr>
          <p:cNvPr id="9" name="Graphic 8" descr="Fire with solid fill">
            <a:extLst>
              <a:ext uri="{FF2B5EF4-FFF2-40B4-BE49-F238E27FC236}">
                <a16:creationId xmlns:a16="http://schemas.microsoft.com/office/drawing/2014/main" id="{CE547AC4-BF53-E381-9561-9FAEF63B86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56413" y="3334586"/>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0" name="Graphic 9" descr="Fire with solid fill">
            <a:extLst>
              <a:ext uri="{FF2B5EF4-FFF2-40B4-BE49-F238E27FC236}">
                <a16:creationId xmlns:a16="http://schemas.microsoft.com/office/drawing/2014/main" id="{1A4ED7F0-E986-C829-AB9D-86F5115439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30958" y="4180472"/>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1" name="Graphic 10" descr="Fire with solid fill">
            <a:extLst>
              <a:ext uri="{FF2B5EF4-FFF2-40B4-BE49-F238E27FC236}">
                <a16:creationId xmlns:a16="http://schemas.microsoft.com/office/drawing/2014/main" id="{6A752BEB-20EC-5643-3322-95D4138A95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18550" y="2935580"/>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pic>
        <p:nvPicPr>
          <p:cNvPr id="12" name="Graphic 11" descr="Fire with solid fill">
            <a:extLst>
              <a:ext uri="{FF2B5EF4-FFF2-40B4-BE49-F238E27FC236}">
                <a16:creationId xmlns:a16="http://schemas.microsoft.com/office/drawing/2014/main" id="{90EF0CA6-A2A2-9108-5226-D0A332E02F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81401" y="3980239"/>
            <a:ext cx="3220453" cy="3220453"/>
          </a:xfrm>
          <a:prstGeom prst="rect">
            <a:avLst/>
          </a:prstGeom>
          <a:effectLst>
            <a:glow rad="370138">
              <a:schemeClr val="accent2">
                <a:satMod val="175000"/>
                <a:alpha val="40000"/>
              </a:schemeClr>
            </a:glow>
            <a:outerShdw blurRad="50800" dist="38100" dir="2700000" sx="103000" sy="103000" algn="tl" rotWithShape="0">
              <a:srgbClr val="C00000">
                <a:alpha val="40000"/>
              </a:srgbClr>
            </a:outerShdw>
          </a:effectLst>
        </p:spPr>
      </p:pic>
    </p:spTree>
    <p:extLst>
      <p:ext uri="{BB962C8B-B14F-4D97-AF65-F5344CB8AC3E}">
        <p14:creationId xmlns:p14="http://schemas.microsoft.com/office/powerpoint/2010/main" val="135187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1847851"/>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p:txBody>
          <a:bodyPr/>
          <a:lstStyle/>
          <a:p>
            <a:fld id="{6244B543-AA52-EB47-B3A9-0A2A6FE25F7B}" type="slidenum">
              <a:rPr lang="en-US" smtClean="0"/>
              <a:t>13</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3650528"/>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4281984"/>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4579514"/>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4860250"/>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157780"/>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424248"/>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5839481"/>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6311935"/>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6661348"/>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6938572"/>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7202080"/>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7483105"/>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7772450"/>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8069979"/>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8366012"/>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8646260"/>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8942294"/>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9235168"/>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9529944"/>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994923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10246760"/>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0527496"/>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10970610"/>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11268140"/>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223960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
                                        <p:tgtEl>
                                          <p:spTgt spid="7"/>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100"/>
                                        <p:tgtEl>
                                          <p:spTgt spid="9"/>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100"/>
                                        <p:tgtEl>
                                          <p:spTgt spid="10"/>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100"/>
                                        <p:tgtEl>
                                          <p:spTgt spid="11"/>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100"/>
                                        <p:tgtEl>
                                          <p:spTgt spid="12"/>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
                                        <p:tgtEl>
                                          <p:spTgt spid="13"/>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100"/>
                                        <p:tgtEl>
                                          <p:spTgt spid="1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100"/>
                                        <p:tgtEl>
                                          <p:spTgt spid="1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1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2" grpId="0" animBg="1"/>
      <p:bldP spid="13" grpId="0" animBg="1"/>
      <p:bldP spid="17" grpId="0" animBg="1"/>
      <p:bldP spid="18" grpId="0" animBg="1"/>
      <p:bldP spid="1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3253536"/>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1254964"/>
            <a:ext cx="2743200" cy="365125"/>
          </a:xfrm>
        </p:spPr>
        <p:txBody>
          <a:bodyPr/>
          <a:lstStyle/>
          <a:p>
            <a:fld id="{6244B543-AA52-EB47-B3A9-0A2A6FE25F7B}" type="slidenum">
              <a:rPr lang="en-US" smtClean="0"/>
              <a:t>14</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1450859"/>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819403"/>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521873"/>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241137"/>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6393"/>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322861"/>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738094"/>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1210548"/>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1559961"/>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1837185"/>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2100693"/>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2381718"/>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671063"/>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96859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3264625"/>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3544873"/>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384090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4133781"/>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442855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484784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5145373"/>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5426109"/>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5869223"/>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6166753"/>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6535139"/>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6428224"/>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960020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
                                        <p:tgtEl>
                                          <p:spTgt spid="20"/>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100"/>
                                        <p:tgtEl>
                                          <p:spTgt spid="21"/>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100"/>
                                        <p:tgtEl>
                                          <p:spTgt spid="22"/>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100"/>
                                        <p:tgtEl>
                                          <p:spTgt spid="23"/>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100"/>
                                        <p:tgtEl>
                                          <p:spTgt spid="24"/>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
                                        <p:tgtEl>
                                          <p:spTgt spid="25"/>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100"/>
                                        <p:tgtEl>
                                          <p:spTgt spid="26"/>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100"/>
                                        <p:tgtEl>
                                          <p:spTgt spid="27"/>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100"/>
                                        <p:tgtEl>
                                          <p:spTgt spid="28"/>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100"/>
                                        <p:tgtEl>
                                          <p:spTgt spid="29"/>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ipe(left)">
                                      <p:cBhvr>
                                        <p:cTn id="47" dur="100"/>
                                        <p:tgtEl>
                                          <p:spTgt spid="30"/>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100"/>
                                        <p:tgtEl>
                                          <p:spTgt spid="31"/>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left)">
                                      <p:cBhvr>
                                        <p:cTn id="55" dur="100"/>
                                        <p:tgtEl>
                                          <p:spTgt spid="32"/>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100"/>
                                        <p:tgtEl>
                                          <p:spTgt spid="33"/>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1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4E545-5725-9D7E-35E4-C53D21009A2E}"/>
              </a:ext>
            </a:extLst>
          </p:cNvPr>
          <p:cNvSpPr>
            <a:spLocks noGrp="1"/>
          </p:cNvSpPr>
          <p:nvPr>
            <p:ph type="title"/>
          </p:nvPr>
        </p:nvSpPr>
        <p:spPr>
          <a:xfrm>
            <a:off x="838200" y="-5233568"/>
            <a:ext cx="9836426" cy="1325563"/>
          </a:xfrm>
        </p:spPr>
        <p:txBody>
          <a:bodyPr/>
          <a:lstStyle/>
          <a:p>
            <a:r>
              <a:rPr lang="en-US" dirty="0"/>
              <a:t>Let’s check the docs again</a:t>
            </a:r>
          </a:p>
        </p:txBody>
      </p:sp>
      <p:pic>
        <p:nvPicPr>
          <p:cNvPr id="6" name="Content Placeholder 5" descr="A screenshot of a computer&#10;&#10;Description automatically generated">
            <a:extLst>
              <a:ext uri="{FF2B5EF4-FFF2-40B4-BE49-F238E27FC236}">
                <a16:creationId xmlns:a16="http://schemas.microsoft.com/office/drawing/2014/main" id="{55C98DAE-2CE1-1BC3-6B20-68A920056417}"/>
              </a:ext>
            </a:extLst>
          </p:cNvPr>
          <p:cNvPicPr>
            <a:picLocks noGrp="1" noChangeAspect="1"/>
          </p:cNvPicPr>
          <p:nvPr>
            <p:ph idx="1"/>
          </p:nvPr>
        </p:nvPicPr>
        <p:blipFill>
          <a:blip r:embed="rId2"/>
          <a:stretch>
            <a:fillRect/>
          </a:stretch>
        </p:blipFill>
        <p:spPr>
          <a:xfrm>
            <a:off x="128956" y="-8852230"/>
            <a:ext cx="11846209" cy="9798718"/>
          </a:xfrm>
          <a:ln w="50800">
            <a:solidFill>
              <a:schemeClr val="tx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F2DBE7D5-F8DD-7D1B-44E9-129B748C459F}"/>
              </a:ext>
            </a:extLst>
          </p:cNvPr>
          <p:cNvSpPr>
            <a:spLocks noGrp="1"/>
          </p:cNvSpPr>
          <p:nvPr>
            <p:ph type="sldNum" sz="quarter" idx="10"/>
          </p:nvPr>
        </p:nvSpPr>
        <p:spPr>
          <a:xfrm>
            <a:off x="8610600" y="-4343730"/>
            <a:ext cx="2743200" cy="365125"/>
          </a:xfrm>
        </p:spPr>
        <p:txBody>
          <a:bodyPr/>
          <a:lstStyle/>
          <a:p>
            <a:fld id="{6244B543-AA52-EB47-B3A9-0A2A6FE25F7B}" type="slidenum">
              <a:rPr lang="en-US" smtClean="0"/>
              <a:t>15</a:t>
            </a:fld>
            <a:endParaRPr lang="en-US" dirty="0"/>
          </a:p>
        </p:txBody>
      </p:sp>
      <p:sp>
        <p:nvSpPr>
          <p:cNvPr id="7" name="Rectangle 6">
            <a:extLst>
              <a:ext uri="{FF2B5EF4-FFF2-40B4-BE49-F238E27FC236}">
                <a16:creationId xmlns:a16="http://schemas.microsoft.com/office/drawing/2014/main" id="{3110E319-B52A-CE7C-665F-C6AE32B69C0C}"/>
              </a:ext>
            </a:extLst>
          </p:cNvPr>
          <p:cNvSpPr/>
          <p:nvPr/>
        </p:nvSpPr>
        <p:spPr>
          <a:xfrm>
            <a:off x="619660" y="-7049553"/>
            <a:ext cx="872256" cy="37603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27D56F36-BAB2-C5C6-7C3F-A538CD82FF0C}"/>
              </a:ext>
            </a:extLst>
          </p:cNvPr>
          <p:cNvSpPr/>
          <p:nvPr/>
        </p:nvSpPr>
        <p:spPr>
          <a:xfrm>
            <a:off x="619660" y="-6418097"/>
            <a:ext cx="1102690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4C1E2C7-6C9C-4A40-73B8-52424596ABE4}"/>
              </a:ext>
            </a:extLst>
          </p:cNvPr>
          <p:cNvSpPr/>
          <p:nvPr/>
        </p:nvSpPr>
        <p:spPr>
          <a:xfrm>
            <a:off x="618280" y="-6120567"/>
            <a:ext cx="11106874"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92B5BD9-5116-FCA1-F812-CD3B61EC888C}"/>
              </a:ext>
            </a:extLst>
          </p:cNvPr>
          <p:cNvSpPr/>
          <p:nvPr/>
        </p:nvSpPr>
        <p:spPr>
          <a:xfrm>
            <a:off x="619660" y="-5839831"/>
            <a:ext cx="11025529"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B5A090A0-DF81-B48A-7E8E-D58FFAA727F3}"/>
              </a:ext>
            </a:extLst>
          </p:cNvPr>
          <p:cNvSpPr/>
          <p:nvPr/>
        </p:nvSpPr>
        <p:spPr>
          <a:xfrm>
            <a:off x="618280" y="-5542301"/>
            <a:ext cx="11356885" cy="2807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9D363ACC-F557-A3AF-9080-B55283E9D9A3}"/>
              </a:ext>
            </a:extLst>
          </p:cNvPr>
          <p:cNvSpPr/>
          <p:nvPr/>
        </p:nvSpPr>
        <p:spPr>
          <a:xfrm>
            <a:off x="619661" y="-5275833"/>
            <a:ext cx="7818284"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D183D64-BAA3-8D30-F056-CFA8C97C83BD}"/>
              </a:ext>
            </a:extLst>
          </p:cNvPr>
          <p:cNvSpPr/>
          <p:nvPr/>
        </p:nvSpPr>
        <p:spPr>
          <a:xfrm>
            <a:off x="618281" y="-4860600"/>
            <a:ext cx="10056346" cy="29753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F0DAF4D5-4F47-F6B7-5101-BF0B9733E3CF}"/>
              </a:ext>
            </a:extLst>
          </p:cNvPr>
          <p:cNvSpPr/>
          <p:nvPr/>
        </p:nvSpPr>
        <p:spPr>
          <a:xfrm>
            <a:off x="728240" y="-4388146"/>
            <a:ext cx="10996914" cy="36512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0008F538-5CF3-1491-8848-D61F69191BFB}"/>
              </a:ext>
            </a:extLst>
          </p:cNvPr>
          <p:cNvSpPr/>
          <p:nvPr/>
        </p:nvSpPr>
        <p:spPr>
          <a:xfrm>
            <a:off x="838200" y="-4038733"/>
            <a:ext cx="1937084"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7CB723D3-536C-54D8-F64D-5C59D7ED74B2}"/>
              </a:ext>
            </a:extLst>
          </p:cNvPr>
          <p:cNvSpPr/>
          <p:nvPr/>
        </p:nvSpPr>
        <p:spPr>
          <a:xfrm>
            <a:off x="728240" y="-3761509"/>
            <a:ext cx="2640602" cy="21269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E5A35DA5-7862-755B-FE06-BCED57B07E5F}"/>
              </a:ext>
            </a:extLst>
          </p:cNvPr>
          <p:cNvSpPr/>
          <p:nvPr/>
        </p:nvSpPr>
        <p:spPr>
          <a:xfrm>
            <a:off x="728239" y="-3498001"/>
            <a:ext cx="10916949"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0EA09020-401E-E889-1E81-402C91788143}"/>
              </a:ext>
            </a:extLst>
          </p:cNvPr>
          <p:cNvSpPr/>
          <p:nvPr/>
        </p:nvSpPr>
        <p:spPr>
          <a:xfrm>
            <a:off x="713243" y="-3216976"/>
            <a:ext cx="1064055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2A7E4DB9-F843-AC66-0D04-7097F5F706A5}"/>
              </a:ext>
            </a:extLst>
          </p:cNvPr>
          <p:cNvSpPr/>
          <p:nvPr/>
        </p:nvSpPr>
        <p:spPr>
          <a:xfrm>
            <a:off x="673949" y="-2927631"/>
            <a:ext cx="5422051" cy="25070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Rectangle 23">
            <a:extLst>
              <a:ext uri="{FF2B5EF4-FFF2-40B4-BE49-F238E27FC236}">
                <a16:creationId xmlns:a16="http://schemas.microsoft.com/office/drawing/2014/main" id="{FE642849-5501-0913-C79A-BBFCCAE0C2B8}"/>
              </a:ext>
            </a:extLst>
          </p:cNvPr>
          <p:cNvSpPr/>
          <p:nvPr/>
        </p:nvSpPr>
        <p:spPr>
          <a:xfrm>
            <a:off x="728239" y="-2630102"/>
            <a:ext cx="10501235" cy="28693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Rectangle 24">
            <a:extLst>
              <a:ext uri="{FF2B5EF4-FFF2-40B4-BE49-F238E27FC236}">
                <a16:creationId xmlns:a16="http://schemas.microsoft.com/office/drawing/2014/main" id="{A0B018A1-E892-2527-B67A-DDA3E3CE5BA0}"/>
              </a:ext>
            </a:extLst>
          </p:cNvPr>
          <p:cNvSpPr/>
          <p:nvPr/>
        </p:nvSpPr>
        <p:spPr>
          <a:xfrm>
            <a:off x="881806" y="-2334069"/>
            <a:ext cx="10843348" cy="297529"/>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Rectangle 25">
            <a:extLst>
              <a:ext uri="{FF2B5EF4-FFF2-40B4-BE49-F238E27FC236}">
                <a16:creationId xmlns:a16="http://schemas.microsoft.com/office/drawing/2014/main" id="{44B6BA41-F49E-DEDB-6917-9AC22880714C}"/>
              </a:ext>
            </a:extLst>
          </p:cNvPr>
          <p:cNvSpPr/>
          <p:nvPr/>
        </p:nvSpPr>
        <p:spPr>
          <a:xfrm>
            <a:off x="888677" y="-2053821"/>
            <a:ext cx="9570776" cy="29603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6FABDE8F-341E-2A29-4DDC-70127CE66825}"/>
              </a:ext>
            </a:extLst>
          </p:cNvPr>
          <p:cNvSpPr/>
          <p:nvPr/>
        </p:nvSpPr>
        <p:spPr>
          <a:xfrm>
            <a:off x="888677" y="-1757787"/>
            <a:ext cx="7549268" cy="28024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22C47BBC-1EA3-B520-8D7B-E6FDCDCD3C8F}"/>
              </a:ext>
            </a:extLst>
          </p:cNvPr>
          <p:cNvSpPr/>
          <p:nvPr/>
        </p:nvSpPr>
        <p:spPr>
          <a:xfrm>
            <a:off x="713242" y="-1464913"/>
            <a:ext cx="10640557"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Rectangle 28">
            <a:extLst>
              <a:ext uri="{FF2B5EF4-FFF2-40B4-BE49-F238E27FC236}">
                <a16:creationId xmlns:a16="http://schemas.microsoft.com/office/drawing/2014/main" id="{038CD300-90F8-462B-3DA7-8984340F481F}"/>
              </a:ext>
            </a:extLst>
          </p:cNvPr>
          <p:cNvSpPr/>
          <p:nvPr/>
        </p:nvSpPr>
        <p:spPr>
          <a:xfrm>
            <a:off x="838200" y="-1170137"/>
            <a:ext cx="9332495" cy="264225"/>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Rectangle 29">
            <a:extLst>
              <a:ext uri="{FF2B5EF4-FFF2-40B4-BE49-F238E27FC236}">
                <a16:creationId xmlns:a16="http://schemas.microsoft.com/office/drawing/2014/main" id="{FCA45DA3-A465-45CD-9D39-0BE1B32B8B7B}"/>
              </a:ext>
            </a:extLst>
          </p:cNvPr>
          <p:cNvSpPr/>
          <p:nvPr/>
        </p:nvSpPr>
        <p:spPr>
          <a:xfrm>
            <a:off x="619660" y="-750851"/>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Rectangle 30">
            <a:extLst>
              <a:ext uri="{FF2B5EF4-FFF2-40B4-BE49-F238E27FC236}">
                <a16:creationId xmlns:a16="http://schemas.microsoft.com/office/drawing/2014/main" id="{19A4B153-F18F-983D-2F91-57D23CB9014C}"/>
              </a:ext>
            </a:extLst>
          </p:cNvPr>
          <p:cNvSpPr/>
          <p:nvPr/>
        </p:nvSpPr>
        <p:spPr>
          <a:xfrm>
            <a:off x="618280" y="-453321"/>
            <a:ext cx="11356884"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4B363295-21DD-D26F-6D30-6E9E19C1D7EF}"/>
              </a:ext>
            </a:extLst>
          </p:cNvPr>
          <p:cNvSpPr/>
          <p:nvPr/>
        </p:nvSpPr>
        <p:spPr>
          <a:xfrm>
            <a:off x="619660" y="-172585"/>
            <a:ext cx="6807835" cy="28813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Rectangle 32">
            <a:extLst>
              <a:ext uri="{FF2B5EF4-FFF2-40B4-BE49-F238E27FC236}">
                <a16:creationId xmlns:a16="http://schemas.microsoft.com/office/drawing/2014/main" id="{C7921CDB-2F22-1B79-8B14-2228B6AC1E8A}"/>
              </a:ext>
            </a:extLst>
          </p:cNvPr>
          <p:cNvSpPr/>
          <p:nvPr/>
        </p:nvSpPr>
        <p:spPr>
          <a:xfrm>
            <a:off x="619660" y="270529"/>
            <a:ext cx="11105494"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503AA444-F464-FFCC-F431-BF30D40868C4}"/>
              </a:ext>
            </a:extLst>
          </p:cNvPr>
          <p:cNvSpPr/>
          <p:nvPr/>
        </p:nvSpPr>
        <p:spPr>
          <a:xfrm>
            <a:off x="618280" y="568059"/>
            <a:ext cx="8269046" cy="26147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A28F9631-B2DC-9EC2-53EE-8B8DF0AD4884}"/>
              </a:ext>
            </a:extLst>
          </p:cNvPr>
          <p:cNvPicPr>
            <a:picLocks noChangeAspect="1"/>
          </p:cNvPicPr>
          <p:nvPr/>
        </p:nvPicPr>
        <p:blipFill>
          <a:blip r:embed="rId3"/>
          <a:stretch>
            <a:fillRect/>
          </a:stretch>
        </p:blipFill>
        <p:spPr>
          <a:xfrm>
            <a:off x="128956" y="936445"/>
            <a:ext cx="11846208" cy="9119808"/>
          </a:xfrm>
          <a:prstGeom prst="rect">
            <a:avLst/>
          </a:prstGeom>
          <a:ln w="50800">
            <a:solidFill>
              <a:schemeClr val="tx1"/>
            </a:solidFill>
          </a:ln>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AC6C004-820C-CE6C-3695-B3EFE714A5B0}"/>
              </a:ext>
            </a:extLst>
          </p:cNvPr>
          <p:cNvSpPr/>
          <p:nvPr/>
        </p:nvSpPr>
        <p:spPr>
          <a:xfrm>
            <a:off x="128956" y="829530"/>
            <a:ext cx="11846208" cy="261470"/>
          </a:xfrm>
          <a:prstGeom prst="rect">
            <a:avLst/>
          </a:prstGeom>
          <a:solidFill>
            <a:schemeClr val="bg1"/>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5CA97A63-BBF2-54DA-C29A-C11C30F119CD}"/>
              </a:ext>
            </a:extLst>
          </p:cNvPr>
          <p:cNvSpPr/>
          <p:nvPr/>
        </p:nvSpPr>
        <p:spPr>
          <a:xfrm>
            <a:off x="216836" y="1121411"/>
            <a:ext cx="1275080" cy="347641"/>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12BB8889-0A82-75FF-21C3-D03AD192D4B1}"/>
              </a:ext>
            </a:extLst>
          </p:cNvPr>
          <p:cNvSpPr/>
          <p:nvPr/>
        </p:nvSpPr>
        <p:spPr>
          <a:xfrm>
            <a:off x="297518" y="1572407"/>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61B713F6-589D-E74C-9445-D856A7BF7BD7}"/>
              </a:ext>
            </a:extLst>
          </p:cNvPr>
          <p:cNvSpPr/>
          <p:nvPr/>
        </p:nvSpPr>
        <p:spPr>
          <a:xfrm>
            <a:off x="304390" y="1852654"/>
            <a:ext cx="11340798"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EE48F926-BAB7-A1D5-0DB4-09019F6A7186}"/>
              </a:ext>
            </a:extLst>
          </p:cNvPr>
          <p:cNvSpPr/>
          <p:nvPr/>
        </p:nvSpPr>
        <p:spPr>
          <a:xfrm>
            <a:off x="304390" y="2148688"/>
            <a:ext cx="11340798" cy="29287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Rectangle 34">
            <a:extLst>
              <a:ext uri="{FF2B5EF4-FFF2-40B4-BE49-F238E27FC236}">
                <a16:creationId xmlns:a16="http://schemas.microsoft.com/office/drawing/2014/main" id="{8ABF1970-421F-9C66-CB61-B8CA061E6A64}"/>
              </a:ext>
            </a:extLst>
          </p:cNvPr>
          <p:cNvSpPr/>
          <p:nvPr/>
        </p:nvSpPr>
        <p:spPr>
          <a:xfrm>
            <a:off x="297518" y="2425579"/>
            <a:ext cx="2044629" cy="32743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747F7FC-417C-59DC-69AC-9F18AF744762}"/>
              </a:ext>
            </a:extLst>
          </p:cNvPr>
          <p:cNvSpPr/>
          <p:nvPr/>
        </p:nvSpPr>
        <p:spPr>
          <a:xfrm>
            <a:off x="290646" y="2950589"/>
            <a:ext cx="11427635" cy="294776"/>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9D0A2811-9712-9030-F173-29A14CF314EC}"/>
              </a:ext>
            </a:extLst>
          </p:cNvPr>
          <p:cNvSpPr/>
          <p:nvPr/>
        </p:nvSpPr>
        <p:spPr>
          <a:xfrm>
            <a:off x="297518" y="3230835"/>
            <a:ext cx="4819914"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8B751925-216F-9796-9FA3-E97486BD1FA0}"/>
              </a:ext>
            </a:extLst>
          </p:cNvPr>
          <p:cNvSpPr/>
          <p:nvPr/>
        </p:nvSpPr>
        <p:spPr>
          <a:xfrm>
            <a:off x="251136" y="3713512"/>
            <a:ext cx="3727305" cy="330357"/>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9" name="Rectangle 38">
            <a:extLst>
              <a:ext uri="{FF2B5EF4-FFF2-40B4-BE49-F238E27FC236}">
                <a16:creationId xmlns:a16="http://schemas.microsoft.com/office/drawing/2014/main" id="{3F6FBE56-A38A-F3CF-34B2-4C8537999027}"/>
              </a:ext>
            </a:extLst>
          </p:cNvPr>
          <p:cNvSpPr/>
          <p:nvPr/>
        </p:nvSpPr>
        <p:spPr>
          <a:xfrm>
            <a:off x="251137" y="4222463"/>
            <a:ext cx="10673538" cy="289553"/>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239B920C-F810-3D24-826A-490824B7827F}"/>
              </a:ext>
            </a:extLst>
          </p:cNvPr>
          <p:cNvSpPr/>
          <p:nvPr/>
        </p:nvSpPr>
        <p:spPr>
          <a:xfrm>
            <a:off x="370612" y="4722818"/>
            <a:ext cx="3607830" cy="28955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E2A1F7A5-98B8-8D98-A69F-E463A9CDA3F9}"/>
              </a:ext>
            </a:extLst>
          </p:cNvPr>
          <p:cNvSpPr/>
          <p:nvPr/>
        </p:nvSpPr>
        <p:spPr>
          <a:xfrm>
            <a:off x="377483" y="5003065"/>
            <a:ext cx="196466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BB3951FD-6650-4533-78A8-14301F073FF0}"/>
              </a:ext>
            </a:extLst>
          </p:cNvPr>
          <p:cNvSpPr/>
          <p:nvPr/>
        </p:nvSpPr>
        <p:spPr>
          <a:xfrm>
            <a:off x="377483" y="5299099"/>
            <a:ext cx="5205170"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E57BB9D0-13F3-AB48-470D-BFD53C10ED80}"/>
              </a:ext>
            </a:extLst>
          </p:cNvPr>
          <p:cNvSpPr/>
          <p:nvPr/>
        </p:nvSpPr>
        <p:spPr>
          <a:xfrm>
            <a:off x="377483" y="5595133"/>
            <a:ext cx="4627654"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D39F9821-0F31-7466-B7FE-AD9FF3010B46}"/>
              </a:ext>
            </a:extLst>
          </p:cNvPr>
          <p:cNvSpPr/>
          <p:nvPr/>
        </p:nvSpPr>
        <p:spPr>
          <a:xfrm>
            <a:off x="377482" y="5884241"/>
            <a:ext cx="11267705"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5" name="Rectangle 44">
            <a:extLst>
              <a:ext uri="{FF2B5EF4-FFF2-40B4-BE49-F238E27FC236}">
                <a16:creationId xmlns:a16="http://schemas.microsoft.com/office/drawing/2014/main" id="{4E4042F0-5EFC-1422-0BF9-185431ED3AC1}"/>
              </a:ext>
            </a:extLst>
          </p:cNvPr>
          <p:cNvSpPr/>
          <p:nvPr/>
        </p:nvSpPr>
        <p:spPr>
          <a:xfrm>
            <a:off x="537865" y="6165279"/>
            <a:ext cx="7050052" cy="28252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676DAE22-2AF5-0E82-5D18-A5FEB6B69491}"/>
              </a:ext>
            </a:extLst>
          </p:cNvPr>
          <p:cNvSpPr/>
          <p:nvPr/>
        </p:nvSpPr>
        <p:spPr>
          <a:xfrm>
            <a:off x="618281" y="6608405"/>
            <a:ext cx="11267704" cy="289454"/>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ectangle 46">
            <a:extLst>
              <a:ext uri="{FF2B5EF4-FFF2-40B4-BE49-F238E27FC236}">
                <a16:creationId xmlns:a16="http://schemas.microsoft.com/office/drawing/2014/main" id="{54AED851-66D9-DCAE-A576-C9561EB7BB08}"/>
              </a:ext>
            </a:extLst>
          </p:cNvPr>
          <p:cNvSpPr/>
          <p:nvPr/>
        </p:nvSpPr>
        <p:spPr>
          <a:xfrm>
            <a:off x="618280" y="6904439"/>
            <a:ext cx="7370687" cy="27445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AD250A8A-89CF-53A5-0189-C0AC1719A066}"/>
              </a:ext>
            </a:extLst>
          </p:cNvPr>
          <p:cNvSpPr/>
          <p:nvPr/>
        </p:nvSpPr>
        <p:spPr>
          <a:xfrm>
            <a:off x="6916934" y="4376210"/>
            <a:ext cx="4077325" cy="1372225"/>
          </a:xfrm>
          <a:prstGeom prst="roundRect">
            <a:avLst/>
          </a:prstGeom>
          <a:solidFill>
            <a:schemeClr val="accent2">
              <a:lumMod val="20000"/>
              <a:lumOff val="80000"/>
            </a:schemeClr>
          </a:solidFill>
          <a:ln w="57150">
            <a:solidFill>
              <a:schemeClr val="accent2">
                <a:lumMod val="50000"/>
              </a:schemeClr>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It keeps going, by the way</a:t>
            </a:r>
          </a:p>
        </p:txBody>
      </p:sp>
    </p:spTree>
    <p:extLst>
      <p:ext uri="{BB962C8B-B14F-4D97-AF65-F5344CB8AC3E}">
        <p14:creationId xmlns:p14="http://schemas.microsoft.com/office/powerpoint/2010/main" val="7986350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
                                        <p:tgtEl>
                                          <p:spTgt spid="3"/>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100"/>
                                        <p:tgtEl>
                                          <p:spTgt spid="14"/>
                                        </p:tgtEl>
                                      </p:cBhvr>
                                    </p:animEffect>
                                  </p:childTnLst>
                                </p:cTn>
                              </p:par>
                            </p:childTnLst>
                          </p:cTn>
                        </p:par>
                        <p:par>
                          <p:cTn id="12" fill="hold">
                            <p:stCondLst>
                              <p:cond delay="200"/>
                            </p:stCondLst>
                            <p:childTnLst>
                              <p:par>
                                <p:cTn id="13" presetID="22" presetClass="entr" presetSubtype="8"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100"/>
                                        <p:tgtEl>
                                          <p:spTgt spid="15"/>
                                        </p:tgtEl>
                                      </p:cBhvr>
                                    </p:animEffect>
                                  </p:childTnLst>
                                </p:cTn>
                              </p:par>
                            </p:childTnLst>
                          </p:cTn>
                        </p:par>
                        <p:par>
                          <p:cTn id="16" fill="hold">
                            <p:stCondLst>
                              <p:cond delay="3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100"/>
                                        <p:tgtEl>
                                          <p:spTgt spid="16"/>
                                        </p:tgtEl>
                                      </p:cBhvr>
                                    </p:animEffect>
                                  </p:childTnLst>
                                </p:cTn>
                              </p:par>
                            </p:childTnLst>
                          </p:cTn>
                        </p:par>
                        <p:par>
                          <p:cTn id="20" fill="hold">
                            <p:stCondLst>
                              <p:cond delay="400"/>
                            </p:stCondLst>
                            <p:childTnLst>
                              <p:par>
                                <p:cTn id="21" presetID="22" presetClass="entr" presetSubtype="8"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100"/>
                                        <p:tgtEl>
                                          <p:spTgt spid="35"/>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100"/>
                                        <p:tgtEl>
                                          <p:spTgt spid="36"/>
                                        </p:tgtEl>
                                      </p:cBhvr>
                                    </p:animEffect>
                                  </p:childTnLst>
                                </p:cTn>
                              </p:par>
                            </p:childTnLst>
                          </p:cTn>
                        </p:par>
                        <p:par>
                          <p:cTn id="28" fill="hold">
                            <p:stCondLst>
                              <p:cond delay="600"/>
                            </p:stCondLst>
                            <p:childTnLst>
                              <p:par>
                                <p:cTn id="29" presetID="22" presetClass="entr" presetSubtype="8"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ipe(left)">
                                      <p:cBhvr>
                                        <p:cTn id="31" dur="100"/>
                                        <p:tgtEl>
                                          <p:spTgt spid="37"/>
                                        </p:tgtEl>
                                      </p:cBhvr>
                                    </p:animEffect>
                                  </p:childTnLst>
                                </p:cTn>
                              </p:par>
                            </p:childTnLst>
                          </p:cTn>
                        </p:par>
                        <p:par>
                          <p:cTn id="32" fill="hold">
                            <p:stCondLst>
                              <p:cond delay="700"/>
                            </p:stCondLst>
                            <p:childTnLst>
                              <p:par>
                                <p:cTn id="33" presetID="22" presetClass="entr" presetSubtype="8" fill="hold" grpId="0"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100"/>
                                        <p:tgtEl>
                                          <p:spTgt spid="38"/>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100"/>
                                        <p:tgtEl>
                                          <p:spTgt spid="39"/>
                                        </p:tgtEl>
                                      </p:cBhvr>
                                    </p:animEffect>
                                  </p:childTnLst>
                                </p:cTn>
                              </p:par>
                            </p:childTnLst>
                          </p:cTn>
                        </p:par>
                        <p:par>
                          <p:cTn id="40" fill="hold">
                            <p:stCondLst>
                              <p:cond delay="900"/>
                            </p:stCondLst>
                            <p:childTnLst>
                              <p:par>
                                <p:cTn id="41" presetID="22" presetClass="entr" presetSubtype="8"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left)">
                                      <p:cBhvr>
                                        <p:cTn id="43" dur="100"/>
                                        <p:tgtEl>
                                          <p:spTgt spid="40"/>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100"/>
                                        <p:tgtEl>
                                          <p:spTgt spid="41"/>
                                        </p:tgtEl>
                                      </p:cBhvr>
                                    </p:animEffect>
                                  </p:childTnLst>
                                </p:cTn>
                              </p:par>
                            </p:childTnLst>
                          </p:cTn>
                        </p:par>
                        <p:par>
                          <p:cTn id="48" fill="hold">
                            <p:stCondLst>
                              <p:cond delay="1100"/>
                            </p:stCondLst>
                            <p:childTnLst>
                              <p:par>
                                <p:cTn id="49" presetID="22" presetClass="entr" presetSubtype="8" fill="hold" grpId="0" nodeType="after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wipe(left)">
                                      <p:cBhvr>
                                        <p:cTn id="51" dur="100"/>
                                        <p:tgtEl>
                                          <p:spTgt spid="42"/>
                                        </p:tgtEl>
                                      </p:cBhvr>
                                    </p:animEffect>
                                  </p:childTnLst>
                                </p:cTn>
                              </p:par>
                            </p:childTnLst>
                          </p:cTn>
                        </p:par>
                        <p:par>
                          <p:cTn id="52" fill="hold">
                            <p:stCondLst>
                              <p:cond delay="1200"/>
                            </p:stCondLst>
                            <p:childTnLst>
                              <p:par>
                                <p:cTn id="53" presetID="22" presetClass="entr" presetSubtype="8"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left)">
                                      <p:cBhvr>
                                        <p:cTn id="55" dur="100"/>
                                        <p:tgtEl>
                                          <p:spTgt spid="43"/>
                                        </p:tgtEl>
                                      </p:cBhvr>
                                    </p:animEffect>
                                  </p:childTnLst>
                                </p:cTn>
                              </p:par>
                            </p:childTnLst>
                          </p:cTn>
                        </p:par>
                        <p:par>
                          <p:cTn id="56" fill="hold">
                            <p:stCondLst>
                              <p:cond delay="1300"/>
                            </p:stCondLst>
                            <p:childTnLst>
                              <p:par>
                                <p:cTn id="57" presetID="22" presetClass="entr" presetSubtype="8"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left)">
                                      <p:cBhvr>
                                        <p:cTn id="59" dur="100"/>
                                        <p:tgtEl>
                                          <p:spTgt spid="44"/>
                                        </p:tgtEl>
                                      </p:cBhvr>
                                    </p:animEffect>
                                  </p:childTnLst>
                                </p:cTn>
                              </p:par>
                            </p:childTnLst>
                          </p:cTn>
                        </p:par>
                        <p:par>
                          <p:cTn id="60" fill="hold">
                            <p:stCondLst>
                              <p:cond delay="1400"/>
                            </p:stCondLst>
                            <p:childTnLst>
                              <p:par>
                                <p:cTn id="61" presetID="22" presetClass="entr" presetSubtype="8" fill="hold" grpId="0" nodeType="after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left)">
                                      <p:cBhvr>
                                        <p:cTn id="63" dur="100"/>
                                        <p:tgtEl>
                                          <p:spTgt spid="45"/>
                                        </p:tgtEl>
                                      </p:cBhvr>
                                    </p:animEffect>
                                  </p:childTnLst>
                                </p:cTn>
                              </p:par>
                            </p:childTnLst>
                          </p:cTn>
                        </p:par>
                        <p:par>
                          <p:cTn id="64" fill="hold">
                            <p:stCondLst>
                              <p:cond delay="1500"/>
                            </p:stCondLst>
                            <p:childTnLst>
                              <p:par>
                                <p:cTn id="65" presetID="22" presetClass="entr" presetSubtype="8"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left)">
                                      <p:cBhvr>
                                        <p:cTn id="67" dur="100"/>
                                        <p:tgtEl>
                                          <p:spTgt spid="46"/>
                                        </p:tgtEl>
                                      </p:cBhvr>
                                    </p:animEffect>
                                  </p:childTnLst>
                                </p:cTn>
                              </p:par>
                            </p:childTnLst>
                          </p:cTn>
                        </p:par>
                        <p:par>
                          <p:cTn id="68" fill="hold">
                            <p:stCondLst>
                              <p:cond delay="1600"/>
                            </p:stCondLst>
                            <p:childTnLst>
                              <p:par>
                                <p:cTn id="69" presetID="22" presetClass="entr" presetSubtype="8" fill="hold" grpId="0" nodeType="after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100"/>
                                        <p:tgtEl>
                                          <p:spTgt spid="47"/>
                                        </p:tgtEl>
                                      </p:cBhvr>
                                    </p:animEffec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16"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Playing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5" name="Rectangle 4">
            <a:extLst>
              <a:ext uri="{FF2B5EF4-FFF2-40B4-BE49-F238E27FC236}">
                <a16:creationId xmlns:a16="http://schemas.microsoft.com/office/drawing/2014/main" id="{E3129529-6D17-8B25-16D8-B72A03FC62AC}"/>
              </a:ext>
            </a:extLst>
          </p:cNvPr>
          <p:cNvSpPr/>
          <p:nvPr/>
        </p:nvSpPr>
        <p:spPr>
          <a:xfrm>
            <a:off x="3481134" y="3208421"/>
            <a:ext cx="2181729"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16</a:t>
            </a:fld>
            <a:endParaRPr lang="en-US" dirty="0"/>
          </a:p>
        </p:txBody>
      </p:sp>
      <p:sp>
        <p:nvSpPr>
          <p:cNvPr id="6" name="Rounded Rectangular Callout 5">
            <a:extLst>
              <a:ext uri="{FF2B5EF4-FFF2-40B4-BE49-F238E27FC236}">
                <a16:creationId xmlns:a16="http://schemas.microsoft.com/office/drawing/2014/main" id="{3080D8CF-689A-D32C-90AC-986D450DD38F}"/>
              </a:ext>
            </a:extLst>
          </p:cNvPr>
          <p:cNvSpPr/>
          <p:nvPr/>
        </p:nvSpPr>
        <p:spPr>
          <a:xfrm>
            <a:off x="6096000" y="4895425"/>
            <a:ext cx="5803875" cy="1460926"/>
          </a:xfrm>
          <a:prstGeom prst="wedgeRoundRectCallout">
            <a:avLst>
              <a:gd name="adj1" fmla="val -31847"/>
              <a:gd name="adj2" fmla="val -93280"/>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cs typeface="Consolas" panose="020B0609020204030204" pitchFamily="49" charset="0"/>
              </a:rPr>
              <a:t>Can these conditions even be expressed via </a:t>
            </a:r>
            <a:r>
              <a:rPr lang="en-US" sz="2800" b="1" dirty="0" err="1">
                <a:cs typeface="Consolas" panose="020B0609020204030204" pitchFamily="49" charset="0"/>
              </a:rPr>
              <a:t>Verus</a:t>
            </a:r>
            <a:r>
              <a:rPr lang="en-US" sz="2800" b="1" dirty="0">
                <a:cs typeface="Consolas" panose="020B0609020204030204" pitchFamily="49" charset="0"/>
              </a:rPr>
              <a:t> preconditions?</a:t>
            </a:r>
            <a:endParaRPr lang="en-US" sz="2800" dirty="0">
              <a:cs typeface="Consolas" panose="020B0609020204030204" pitchFamily="49" charset="0"/>
            </a:endParaRPr>
          </a:p>
        </p:txBody>
      </p:sp>
      <p:sp>
        <p:nvSpPr>
          <p:cNvPr id="7" name="Rectangle 6">
            <a:extLst>
              <a:ext uri="{FF2B5EF4-FFF2-40B4-BE49-F238E27FC236}">
                <a16:creationId xmlns:a16="http://schemas.microsoft.com/office/drawing/2014/main" id="{AD47DA4E-3A59-6305-17F3-2CF15DF1A4DE}"/>
              </a:ext>
            </a:extLst>
          </p:cNvPr>
          <p:cNvSpPr/>
          <p:nvPr/>
        </p:nvSpPr>
        <p:spPr>
          <a:xfrm>
            <a:off x="1540042" y="3673642"/>
            <a:ext cx="7529007" cy="452355"/>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D64E9D68-CBE5-5A1C-6E2A-FB2C35B398F2}"/>
              </a:ext>
            </a:extLst>
          </p:cNvPr>
          <p:cNvSpPr/>
          <p:nvPr/>
        </p:nvSpPr>
        <p:spPr>
          <a:xfrm>
            <a:off x="3224461" y="2335167"/>
            <a:ext cx="2181729" cy="408034"/>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D4A9A89F-02C4-FA51-7B88-68F625299471}"/>
              </a:ext>
            </a:extLst>
          </p:cNvPr>
          <p:cNvSpPr/>
          <p:nvPr/>
        </p:nvSpPr>
        <p:spPr>
          <a:xfrm>
            <a:off x="3678957" y="2743199"/>
            <a:ext cx="1727233" cy="465221"/>
          </a:xfrm>
          <a:prstGeom prst="rect">
            <a:avLst/>
          </a:prstGeom>
          <a:solidFill>
            <a:schemeClr val="accent2">
              <a:lumMod val="40000"/>
              <a:lumOff val="60000"/>
              <a:alpha val="43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13098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1" animBg="1"/>
      <p:bldP spid="7" grpId="0" animBg="1"/>
      <p:bldP spid="8"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17</a:t>
            </a:fld>
            <a:endParaRPr lang="en-US" dirty="0"/>
          </a:p>
        </p:txBody>
      </p:sp>
      <p:pic>
        <p:nvPicPr>
          <p:cNvPr id="6" name="Picture 5" descr="An old person with her hands on her head&#10;&#10;Description automatically generated">
            <a:extLst>
              <a:ext uri="{FF2B5EF4-FFF2-40B4-BE49-F238E27FC236}">
                <a16:creationId xmlns:a16="http://schemas.microsoft.com/office/drawing/2014/main" id="{A798EACF-06A4-D7F3-3E32-04E74F1726F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020617" y="4347412"/>
            <a:ext cx="4263751" cy="2778291"/>
          </a:xfrm>
          <a:prstGeom prst="rect">
            <a:avLst/>
          </a:prstGeom>
        </p:spPr>
      </p:pic>
      <p:sp>
        <p:nvSpPr>
          <p:cNvPr id="7" name="Oval Callout 6">
            <a:extLst>
              <a:ext uri="{FF2B5EF4-FFF2-40B4-BE49-F238E27FC236}">
                <a16:creationId xmlns:a16="http://schemas.microsoft.com/office/drawing/2014/main" id="{F211F502-CF11-3876-F30A-EC5EB88C4817}"/>
              </a:ext>
            </a:extLst>
          </p:cNvPr>
          <p:cNvSpPr/>
          <p:nvPr/>
        </p:nvSpPr>
        <p:spPr>
          <a:xfrm>
            <a:off x="1427747" y="4910765"/>
            <a:ext cx="3288070" cy="1740568"/>
          </a:xfrm>
          <a:prstGeom prst="wedgeEllipseCallout">
            <a:avLst>
              <a:gd name="adj1" fmla="val 107612"/>
              <a:gd name="adj2" fmla="val -15564"/>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Now we’re just going in circles!</a:t>
            </a:r>
          </a:p>
        </p:txBody>
      </p:sp>
    </p:spTree>
    <p:extLst>
      <p:ext uri="{BB962C8B-B14F-4D97-AF65-F5344CB8AC3E}">
        <p14:creationId xmlns:p14="http://schemas.microsoft.com/office/powerpoint/2010/main" val="266677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176B-F8BE-198E-F5B0-BF1D8F63E773}"/>
              </a:ext>
            </a:extLst>
          </p:cNvPr>
          <p:cNvSpPr>
            <a:spLocks noGrp="1"/>
          </p:cNvSpPr>
          <p:nvPr>
            <p:ph type="title"/>
          </p:nvPr>
        </p:nvSpPr>
        <p:spPr/>
        <p:txBody>
          <a:bodyPr/>
          <a:lstStyle/>
          <a:p>
            <a:r>
              <a:rPr lang="en-US" dirty="0"/>
              <a:t>Isn’t this what ownership types are for?</a:t>
            </a:r>
          </a:p>
        </p:txBody>
      </p:sp>
      <p:sp>
        <p:nvSpPr>
          <p:cNvPr id="3" name="Content Placeholder 2">
            <a:extLst>
              <a:ext uri="{FF2B5EF4-FFF2-40B4-BE49-F238E27FC236}">
                <a16:creationId xmlns:a16="http://schemas.microsoft.com/office/drawing/2014/main" id="{11F7FE80-835F-4B8F-9962-EA5970345ABB}"/>
              </a:ext>
            </a:extLst>
          </p:cNvPr>
          <p:cNvSpPr>
            <a:spLocks noGrp="1"/>
          </p:cNvSpPr>
          <p:nvPr>
            <p:ph idx="1"/>
          </p:nvPr>
        </p:nvSpPr>
        <p:spPr/>
        <p:txBody>
          <a:bodyPr/>
          <a:lstStyle/>
          <a:p>
            <a:r>
              <a:rPr lang="en-US" dirty="0"/>
              <a:t>Ordinarily, Rust’s type system, together with its clever standard library types (</a:t>
            </a:r>
            <a:r>
              <a:rPr lang="en-US" sz="2800" dirty="0">
                <a:solidFill>
                  <a:schemeClr val="accent4">
                    <a:lumMod val="75000"/>
                  </a:schemeClr>
                </a:solidFill>
                <a:latin typeface="Consolas" panose="020B0609020204030204" pitchFamily="49" charset="0"/>
                <a:cs typeface="Consolas" panose="020B0609020204030204" pitchFamily="49" charset="0"/>
              </a:rPr>
              <a:t>&amp;T, &amp;mut T, Box&lt;T&gt;, </a:t>
            </a:r>
            <a:r>
              <a:rPr lang="en-US" sz="2800" dirty="0" err="1">
                <a:solidFill>
                  <a:schemeClr val="accent4">
                    <a:lumMod val="75000"/>
                  </a:schemeClr>
                </a:solidFill>
                <a:latin typeface="Consolas" panose="020B0609020204030204" pitchFamily="49" charset="0"/>
                <a:cs typeface="Consolas" panose="020B0609020204030204" pitchFamily="49" charset="0"/>
              </a:rPr>
              <a:t>Rc</a:t>
            </a:r>
            <a:r>
              <a:rPr lang="en-US" sz="2800" dirty="0">
                <a:solidFill>
                  <a:schemeClr val="accent4">
                    <a:lumMod val="75000"/>
                  </a:schemeClr>
                </a:solidFill>
                <a:latin typeface="Consolas" panose="020B0609020204030204" pitchFamily="49" charset="0"/>
                <a:cs typeface="Consolas" panose="020B0609020204030204" pitchFamily="49" charset="0"/>
              </a:rPr>
              <a:t>&lt;T&gt;, Arc&lt;T&gt;, </a:t>
            </a:r>
            <a:r>
              <a:rPr lang="en-US" sz="2800" dirty="0" err="1">
                <a:solidFill>
                  <a:schemeClr val="accent4">
                    <a:lumMod val="75000"/>
                  </a:schemeClr>
                </a:solidFill>
                <a:latin typeface="Consolas" panose="020B0609020204030204" pitchFamily="49" charset="0"/>
                <a:cs typeface="Consolas" panose="020B0609020204030204" pitchFamily="49" charset="0"/>
              </a:rPr>
              <a:t>RefCell</a:t>
            </a:r>
            <a:r>
              <a:rPr lang="en-US" sz="2800" dirty="0">
                <a:solidFill>
                  <a:schemeClr val="accent4">
                    <a:lumMod val="75000"/>
                  </a:schemeClr>
                </a:solidFill>
                <a:latin typeface="Consolas" panose="020B0609020204030204" pitchFamily="49" charset="0"/>
                <a:cs typeface="Consolas" panose="020B0609020204030204" pitchFamily="49" charset="0"/>
              </a:rPr>
              <a:t>&lt;T&gt;, </a:t>
            </a:r>
            <a:r>
              <a:rPr lang="en-US" dirty="0"/>
              <a:t>…), ensure that all the rules are followed</a:t>
            </a:r>
          </a:p>
          <a:p>
            <a:r>
              <a:rPr lang="en-US" dirty="0"/>
              <a:t>But the whole point of using “raw pointers” is that we </a:t>
            </a:r>
            <a:r>
              <a:rPr lang="en-US" i="1" dirty="0"/>
              <a:t>can’t</a:t>
            </a:r>
            <a:r>
              <a:rPr lang="en-US" dirty="0"/>
              <a:t> use those types…</a:t>
            </a:r>
          </a:p>
          <a:p>
            <a:r>
              <a:rPr lang="en-US" dirty="0">
                <a:solidFill>
                  <a:schemeClr val="accent4">
                    <a:lumMod val="75000"/>
                  </a:schemeClr>
                </a:solidFill>
              </a:rPr>
              <a:t>Solution: </a:t>
            </a:r>
            <a:r>
              <a:rPr lang="en-US" b="1" dirty="0">
                <a:solidFill>
                  <a:schemeClr val="accent4">
                    <a:lumMod val="75000"/>
                  </a:schemeClr>
                </a:solidFill>
              </a:rPr>
              <a:t>Decouple</a:t>
            </a:r>
            <a:r>
              <a:rPr lang="en-US" dirty="0">
                <a:solidFill>
                  <a:schemeClr val="accent4">
                    <a:lumMod val="75000"/>
                  </a:schemeClr>
                </a:solidFill>
              </a:rPr>
              <a:t> the ownership reasoning from the physical pointers; reason about ownership in “proof code”</a:t>
            </a:r>
          </a:p>
        </p:txBody>
      </p:sp>
      <p:sp>
        <p:nvSpPr>
          <p:cNvPr id="4" name="Slide Number Placeholder 3">
            <a:extLst>
              <a:ext uri="{FF2B5EF4-FFF2-40B4-BE49-F238E27FC236}">
                <a16:creationId xmlns:a16="http://schemas.microsoft.com/office/drawing/2014/main" id="{DDEB2052-3BC6-ACD1-9C9B-97716332B3BF}"/>
              </a:ext>
            </a:extLst>
          </p:cNvPr>
          <p:cNvSpPr>
            <a:spLocks noGrp="1"/>
          </p:cNvSpPr>
          <p:nvPr>
            <p:ph type="sldNum" sz="quarter" idx="10"/>
          </p:nvPr>
        </p:nvSpPr>
        <p:spPr/>
        <p:txBody>
          <a:bodyPr/>
          <a:lstStyle/>
          <a:p>
            <a:fld id="{6244B543-AA52-EB47-B3A9-0A2A6FE25F7B}" type="slidenum">
              <a:rPr lang="en-US" smtClean="0"/>
              <a:t>18</a:t>
            </a:fld>
            <a:endParaRPr lang="en-US" dirty="0"/>
          </a:p>
        </p:txBody>
      </p:sp>
    </p:spTree>
    <p:extLst>
      <p:ext uri="{BB962C8B-B14F-4D97-AF65-F5344CB8AC3E}">
        <p14:creationId xmlns:p14="http://schemas.microsoft.com/office/powerpoint/2010/main" val="127030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5C2D7A-EF83-4ABA-6914-2154737555B0}"/>
              </a:ext>
            </a:extLst>
          </p:cNvPr>
          <p:cNvSpPr>
            <a:spLocks noGrp="1"/>
          </p:cNvSpPr>
          <p:nvPr>
            <p:ph idx="1"/>
          </p:nvPr>
        </p:nvSpPr>
        <p:spPr/>
        <p:txBody>
          <a:bodyPr/>
          <a:lstStyle/>
          <a:p>
            <a:r>
              <a:rPr lang="en-US" dirty="0"/>
              <a:t>Accessing a pointer requires:</a:t>
            </a:r>
          </a:p>
          <a:p>
            <a:pPr lvl="1"/>
            <a:r>
              <a:rPr lang="en-US" dirty="0"/>
              <a:t>Memory is valid, allocated, well-aligned</a:t>
            </a:r>
          </a:p>
          <a:p>
            <a:pPr lvl="1"/>
            <a:r>
              <a:rPr lang="en-US" dirty="0"/>
              <a:t>Reads must be initialized</a:t>
            </a:r>
          </a:p>
          <a:p>
            <a:pPr lvl="1"/>
            <a:r>
              <a:rPr lang="en-US" dirty="0"/>
              <a:t>Accesses are data-race-free</a:t>
            </a:r>
          </a:p>
          <a:p>
            <a:pPr lvl="1"/>
            <a:r>
              <a:rPr lang="en-US" dirty="0"/>
              <a:t>Place nice with reference system (</a:t>
            </a:r>
            <a:r>
              <a:rPr lang="en-US" sz="2400" dirty="0">
                <a:latin typeface="Consolas" panose="020B0609020204030204" pitchFamily="49" charset="0"/>
                <a:cs typeface="Consolas" panose="020B0609020204030204" pitchFamily="49" charset="0"/>
              </a:rPr>
              <a:t>&amp;T </a:t>
            </a:r>
            <a:r>
              <a:rPr lang="en-US" dirty="0"/>
              <a:t>and </a:t>
            </a:r>
            <a:r>
              <a:rPr lang="en-US" sz="2400" dirty="0">
                <a:latin typeface="Consolas" panose="020B0609020204030204" pitchFamily="49" charset="0"/>
                <a:cs typeface="Consolas" panose="020B0609020204030204" pitchFamily="49" charset="0"/>
              </a:rPr>
              <a:t>&amp;</a:t>
            </a:r>
            <a:r>
              <a:rPr lang="en-US" sz="2400" dirty="0">
                <a:solidFill>
                  <a:schemeClr val="accent4">
                    <a:lumMod val="75000"/>
                  </a:schemeClr>
                </a:solidFill>
                <a:latin typeface="Consolas" panose="020B0609020204030204" pitchFamily="49" charset="0"/>
                <a:cs typeface="Consolas" panose="020B0609020204030204" pitchFamily="49" charset="0"/>
              </a:rPr>
              <a:t>mut</a:t>
            </a:r>
            <a:r>
              <a:rPr lang="en-US" sz="2400" dirty="0">
                <a:latin typeface="Consolas" panose="020B0609020204030204" pitchFamily="49" charset="0"/>
                <a:cs typeface="Consolas" panose="020B0609020204030204" pitchFamily="49" charset="0"/>
              </a:rPr>
              <a:t> T</a:t>
            </a:r>
            <a:r>
              <a:rPr lang="en-US" dirty="0"/>
              <a:t>)</a:t>
            </a:r>
          </a:p>
          <a:p>
            <a:pPr lvl="1"/>
            <a:r>
              <a:rPr lang="en-US" dirty="0"/>
              <a:t>Handling “pointer provenance”</a:t>
            </a:r>
          </a:p>
          <a:p>
            <a:pPr lvl="1"/>
            <a:endParaRPr lang="en-US" dirty="0"/>
          </a:p>
          <a:p>
            <a:pPr lvl="1"/>
            <a:endParaRPr lang="en-US" dirty="0"/>
          </a:p>
        </p:txBody>
      </p:sp>
      <p:sp>
        <p:nvSpPr>
          <p:cNvPr id="2" name="Title 1">
            <a:extLst>
              <a:ext uri="{FF2B5EF4-FFF2-40B4-BE49-F238E27FC236}">
                <a16:creationId xmlns:a16="http://schemas.microsoft.com/office/drawing/2014/main" id="{2A7C708F-E530-7721-718C-D0AEB37DFE6D}"/>
              </a:ext>
            </a:extLst>
          </p:cNvPr>
          <p:cNvSpPr>
            <a:spLocks noGrp="1"/>
          </p:cNvSpPr>
          <p:nvPr>
            <p:ph type="title"/>
          </p:nvPr>
        </p:nvSpPr>
        <p:spPr/>
        <p:txBody>
          <a:bodyPr/>
          <a:lstStyle/>
          <a:p>
            <a:r>
              <a:rPr lang="en-US" dirty="0"/>
              <a:t>Pointers have a lot of conditions</a:t>
            </a:r>
          </a:p>
        </p:txBody>
      </p:sp>
      <p:sp>
        <p:nvSpPr>
          <p:cNvPr id="4" name="Slide Number Placeholder 3">
            <a:extLst>
              <a:ext uri="{FF2B5EF4-FFF2-40B4-BE49-F238E27FC236}">
                <a16:creationId xmlns:a16="http://schemas.microsoft.com/office/drawing/2014/main" id="{50E94A3E-2439-DD9F-D499-9F335787AF05}"/>
              </a:ext>
            </a:extLst>
          </p:cNvPr>
          <p:cNvSpPr>
            <a:spLocks noGrp="1"/>
          </p:cNvSpPr>
          <p:nvPr>
            <p:ph type="sldNum" sz="quarter" idx="10"/>
          </p:nvPr>
        </p:nvSpPr>
        <p:spPr/>
        <p:txBody>
          <a:bodyPr/>
          <a:lstStyle/>
          <a:p>
            <a:fld id="{6244B543-AA52-EB47-B3A9-0A2A6FE25F7B}" type="slidenum">
              <a:rPr lang="en-US" smtClean="0"/>
              <a:t>19</a:t>
            </a:fld>
            <a:endParaRPr lang="en-US" dirty="0"/>
          </a:p>
        </p:txBody>
      </p:sp>
      <p:sp>
        <p:nvSpPr>
          <p:cNvPr id="10" name="Rounded Rectangle 9">
            <a:extLst>
              <a:ext uri="{FF2B5EF4-FFF2-40B4-BE49-F238E27FC236}">
                <a16:creationId xmlns:a16="http://schemas.microsoft.com/office/drawing/2014/main" id="{E1992DF7-E0E6-9639-F73E-27BCA25B483A}"/>
              </a:ext>
            </a:extLst>
          </p:cNvPr>
          <p:cNvSpPr/>
          <p:nvPr/>
        </p:nvSpPr>
        <p:spPr>
          <a:xfrm>
            <a:off x="1620253" y="1989221"/>
            <a:ext cx="4973053" cy="2326105"/>
          </a:xfrm>
          <a:prstGeom prst="roundRect">
            <a:avLst/>
          </a:prstGeom>
          <a:solidFill>
            <a:schemeClr val="accent4">
              <a:lumMod val="20000"/>
              <a:lumOff val="80000"/>
            </a:schemeClr>
          </a:solidFill>
          <a:ln w="57150">
            <a:solidFill>
              <a:schemeClr val="accent4">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For the demo &amp; exercise, we’ll use </a:t>
            </a:r>
            <a:r>
              <a:rPr lang="en-US" sz="2400" dirty="0" err="1"/>
              <a:t>Verus’s</a:t>
            </a:r>
            <a:r>
              <a:rPr lang="en-US" sz="2400" dirty="0"/>
              <a:t> </a:t>
            </a:r>
            <a:r>
              <a:rPr lang="en-US" sz="2400" b="1" dirty="0"/>
              <a:t>“Simple </a:t>
            </a:r>
            <a:r>
              <a:rPr lang="en-US" sz="2400" b="1" dirty="0" err="1"/>
              <a:t>PPtr</a:t>
            </a:r>
            <a:r>
              <a:rPr lang="en-US" sz="2400" b="1" dirty="0"/>
              <a:t>” </a:t>
            </a:r>
            <a:r>
              <a:rPr lang="en-US" sz="2400" dirty="0"/>
              <a:t>library, which sands down the rougher edges at the cost of generality — but it still covers the </a:t>
            </a:r>
            <a:r>
              <a:rPr lang="en-US" sz="2400" b="1" dirty="0"/>
              <a:t>key points</a:t>
            </a:r>
          </a:p>
        </p:txBody>
      </p:sp>
    </p:spTree>
    <p:extLst>
      <p:ext uri="{BB962C8B-B14F-4D97-AF65-F5344CB8AC3E}">
        <p14:creationId xmlns:p14="http://schemas.microsoft.com/office/powerpoint/2010/main" val="360455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9" presetClass="emph" presetSubtype="0" grpId="0" nodeType="withEffect">
                                  <p:stCondLst>
                                    <p:cond delay="0"/>
                                  </p:stCondLst>
                                  <p:childTnLst>
                                    <p:set>
                                      <p:cBhvr>
                                        <p:cTn id="9" dur="indefinite"/>
                                        <p:tgtEl>
                                          <p:spTgt spid="3">
                                            <p:txEl>
                                              <p:pRg st="1" end="1"/>
                                            </p:txEl>
                                          </p:spTgt>
                                        </p:tgtEl>
                                        <p:attrNameLst>
                                          <p:attrName>style.opacity</p:attrName>
                                        </p:attrNameLst>
                                      </p:cBhvr>
                                      <p:to>
                                        <p:strVal val="0.25"/>
                                      </p:to>
                                    </p:set>
                                    <p:animEffect filter="image" prLst="opacity: 0.25">
                                      <p:cBhvr rctx="IE">
                                        <p:cTn id="10" dur="indefinite"/>
                                        <p:tgtEl>
                                          <p:spTgt spid="3">
                                            <p:txEl>
                                              <p:pRg st="1" end="1"/>
                                            </p:txEl>
                                          </p:spTgt>
                                        </p:tgtEl>
                                      </p:cBhvr>
                                    </p:animEffect>
                                  </p:childTnLst>
                                </p:cTn>
                              </p:par>
                              <p:par>
                                <p:cTn id="11" presetID="9" presetClass="emph" presetSubtype="0" grpId="0" nodeType="withEffect">
                                  <p:stCondLst>
                                    <p:cond delay="0"/>
                                  </p:stCondLst>
                                  <p:childTnLst>
                                    <p:set>
                                      <p:cBhvr>
                                        <p:cTn id="12" dur="indefinite"/>
                                        <p:tgtEl>
                                          <p:spTgt spid="3">
                                            <p:txEl>
                                              <p:pRg st="2" end="2"/>
                                            </p:txEl>
                                          </p:spTgt>
                                        </p:tgtEl>
                                        <p:attrNameLst>
                                          <p:attrName>style.opacity</p:attrName>
                                        </p:attrNameLst>
                                      </p:cBhvr>
                                      <p:to>
                                        <p:strVal val="0.25"/>
                                      </p:to>
                                    </p:set>
                                    <p:animEffect filter="image" prLst="opacity: 0.25">
                                      <p:cBhvr rctx="IE">
                                        <p:cTn id="13" dur="indefinite"/>
                                        <p:tgtEl>
                                          <p:spTgt spid="3">
                                            <p:txEl>
                                              <p:pRg st="2" end="2"/>
                                            </p:txEl>
                                          </p:spTgt>
                                        </p:tgtEl>
                                      </p:cBhvr>
                                    </p:animEffect>
                                  </p:childTnLst>
                                </p:cTn>
                              </p:par>
                              <p:par>
                                <p:cTn id="14" presetID="9" presetClass="emph" presetSubtype="0" grpId="0" nodeType="withEffect">
                                  <p:stCondLst>
                                    <p:cond delay="0"/>
                                  </p:stCondLst>
                                  <p:childTnLst>
                                    <p:set>
                                      <p:cBhvr>
                                        <p:cTn id="15" dur="indefinite"/>
                                        <p:tgtEl>
                                          <p:spTgt spid="3">
                                            <p:txEl>
                                              <p:pRg st="3" end="3"/>
                                            </p:txEl>
                                          </p:spTgt>
                                        </p:tgtEl>
                                        <p:attrNameLst>
                                          <p:attrName>style.opacity</p:attrName>
                                        </p:attrNameLst>
                                      </p:cBhvr>
                                      <p:to>
                                        <p:strVal val="0.25"/>
                                      </p:to>
                                    </p:set>
                                    <p:animEffect filter="image" prLst="opacity: 0.25">
                                      <p:cBhvr rctx="IE">
                                        <p:cTn id="16" dur="indefinite"/>
                                        <p:tgtEl>
                                          <p:spTgt spid="3">
                                            <p:txEl>
                                              <p:pRg st="3" end="3"/>
                                            </p:txEl>
                                          </p:spTgt>
                                        </p:tgtEl>
                                      </p:cBhvr>
                                    </p:animEffect>
                                  </p:childTnLst>
                                </p:cTn>
                              </p:par>
                              <p:par>
                                <p:cTn id="17" presetID="9" presetClass="emph" presetSubtype="0" grpId="0" nodeType="withEffect">
                                  <p:stCondLst>
                                    <p:cond delay="0"/>
                                  </p:stCondLst>
                                  <p:childTnLst>
                                    <p:set>
                                      <p:cBhvr>
                                        <p:cTn id="18" dur="indefinite"/>
                                        <p:tgtEl>
                                          <p:spTgt spid="3">
                                            <p:txEl>
                                              <p:pRg st="4" end="4"/>
                                            </p:txEl>
                                          </p:spTgt>
                                        </p:tgtEl>
                                        <p:attrNameLst>
                                          <p:attrName>style.opacity</p:attrName>
                                        </p:attrNameLst>
                                      </p:cBhvr>
                                      <p:to>
                                        <p:strVal val="0.25"/>
                                      </p:to>
                                    </p:set>
                                    <p:animEffect filter="image" prLst="opacity: 0.25">
                                      <p:cBhvr rctx="IE">
                                        <p:cTn id="19" dur="indefinite"/>
                                        <p:tgtEl>
                                          <p:spTgt spid="3">
                                            <p:txEl>
                                              <p:pRg st="4" end="4"/>
                                            </p:txEl>
                                          </p:spTgt>
                                        </p:tgtEl>
                                      </p:cBhvr>
                                    </p:animEffect>
                                  </p:childTnLst>
                                </p:cTn>
                              </p:par>
                              <p:par>
                                <p:cTn id="20" presetID="9" presetClass="emph" presetSubtype="0" grpId="0" nodeType="withEffect">
                                  <p:stCondLst>
                                    <p:cond delay="0"/>
                                  </p:stCondLst>
                                  <p:childTnLst>
                                    <p:set>
                                      <p:cBhvr>
                                        <p:cTn id="21" dur="indefinite"/>
                                        <p:tgtEl>
                                          <p:spTgt spid="3">
                                            <p:txEl>
                                              <p:pRg st="5" end="5"/>
                                            </p:txEl>
                                          </p:spTgt>
                                        </p:tgtEl>
                                        <p:attrNameLst>
                                          <p:attrName>style.opacity</p:attrName>
                                        </p:attrNameLst>
                                      </p:cBhvr>
                                      <p:to>
                                        <p:strVal val="0.25"/>
                                      </p:to>
                                    </p:set>
                                    <p:animEffect filter="image" prLst="opacity: 0.25">
                                      <p:cBhvr rctx="IE">
                                        <p:cTn id="22" dur="indefinite"/>
                                        <p:tgtEl>
                                          <p:spTgt spid="3">
                                            <p:txEl>
                                              <p:pRg st="5" end="5"/>
                                            </p:txEl>
                                          </p:spTgt>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E2F63B-B511-5DA3-76C8-BFFA993055D0}"/>
              </a:ext>
            </a:extLst>
          </p:cNvPr>
          <p:cNvSpPr>
            <a:spLocks noGrp="1"/>
          </p:cNvSpPr>
          <p:nvPr>
            <p:ph type="sldNum" sz="quarter" idx="10"/>
          </p:nvPr>
        </p:nvSpPr>
        <p:spPr/>
        <p:txBody>
          <a:bodyPr/>
          <a:lstStyle/>
          <a:p>
            <a:fld id="{6244B543-AA52-EB47-B3A9-0A2A6FE25F7B}" type="slidenum">
              <a:rPr lang="en-US" smtClean="0"/>
              <a:t>2</a:t>
            </a:fld>
            <a:endParaRPr lang="en-US" dirty="0"/>
          </a:p>
        </p:txBody>
      </p:sp>
      <p:sp>
        <p:nvSpPr>
          <p:cNvPr id="6" name="Content Placeholder 2">
            <a:extLst>
              <a:ext uri="{FF2B5EF4-FFF2-40B4-BE49-F238E27FC236}">
                <a16:creationId xmlns:a16="http://schemas.microsoft.com/office/drawing/2014/main" id="{D5F9B1D4-CD52-2BD6-276A-23AEAB92CCDC}"/>
              </a:ext>
            </a:extLst>
          </p:cNvPr>
          <p:cNvSpPr>
            <a:spLocks noGrp="1"/>
          </p:cNvSpPr>
          <p:nvPr>
            <p:ph idx="1"/>
          </p:nvPr>
        </p:nvSpPr>
        <p:spPr>
          <a:xfrm>
            <a:off x="765080" y="933188"/>
            <a:ext cx="6300866" cy="1309222"/>
          </a:xfrm>
        </p:spPr>
        <p:txBody>
          <a:bodyPr>
            <a:normAutofit lnSpcReduction="10000"/>
            <a:scene3d>
              <a:camera prst="orthographicFront"/>
              <a:lightRig rig="threePt" dir="t"/>
            </a:scene3d>
            <a:sp3d extrusionH="57150">
              <a:bevelT w="38100" h="38100"/>
            </a:sp3d>
          </a:bodyPr>
          <a:lstStyle/>
          <a:p>
            <a:pPr marL="0" indent="0">
              <a:buNone/>
            </a:pPr>
            <a:r>
              <a:rPr lang="en-US" sz="88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pic>
        <p:nvPicPr>
          <p:cNvPr id="7" name="Picture 2" descr="Ropest PERSONAL USE ONLY">
            <a:extLst>
              <a:ext uri="{FF2B5EF4-FFF2-40B4-BE49-F238E27FC236}">
                <a16:creationId xmlns:a16="http://schemas.microsoft.com/office/drawing/2014/main" id="{1ADA289E-4FAD-8BB6-A511-42598BA12D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385373"/>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7878E520-72C8-467F-11DD-E61FF9F8AC12}"/>
              </a:ext>
            </a:extLst>
          </p:cNvPr>
          <p:cNvGrpSpPr/>
          <p:nvPr/>
        </p:nvGrpSpPr>
        <p:grpSpPr>
          <a:xfrm>
            <a:off x="3277360" y="2669883"/>
            <a:ext cx="9954444" cy="1200329"/>
            <a:chOff x="-545131" y="770977"/>
            <a:chExt cx="9954444" cy="1200329"/>
          </a:xfrm>
        </p:grpSpPr>
        <p:sp>
          <p:nvSpPr>
            <p:cNvPr id="8" name="Oval 7">
              <a:extLst>
                <a:ext uri="{FF2B5EF4-FFF2-40B4-BE49-F238E27FC236}">
                  <a16:creationId xmlns:a16="http://schemas.microsoft.com/office/drawing/2014/main" id="{A7AC2D90-534B-F242-FC62-4DACB01A88A9}"/>
                </a:ext>
              </a:extLst>
            </p:cNvPr>
            <p:cNvSpPr/>
            <p:nvPr/>
          </p:nvSpPr>
          <p:spPr>
            <a:xfrm>
              <a:off x="2078769" y="1290023"/>
              <a:ext cx="251919" cy="16223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809EE926-2068-A028-4C33-E5F9DA530594}"/>
                </a:ext>
              </a:extLst>
            </p:cNvPr>
            <p:cNvSpPr/>
            <p:nvPr/>
          </p:nvSpPr>
          <p:spPr>
            <a:xfrm>
              <a:off x="3090568"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51EA1D1C-0559-6D9A-4CF9-032BB7244276}"/>
                </a:ext>
              </a:extLst>
            </p:cNvPr>
            <p:cNvSpPr/>
            <p:nvPr/>
          </p:nvSpPr>
          <p:spPr>
            <a:xfrm>
              <a:off x="6109751" y="1290022"/>
              <a:ext cx="305775" cy="346273"/>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C13419BF-0A50-23FF-B438-FACDE397A611}"/>
                </a:ext>
              </a:extLst>
            </p:cNvPr>
            <p:cNvSpPr/>
            <p:nvPr/>
          </p:nvSpPr>
          <p:spPr>
            <a:xfrm rot="20213888">
              <a:off x="5614889" y="1444118"/>
              <a:ext cx="305775" cy="190427"/>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A4577F6-0D14-FC35-3C5A-5FC77A9DD671}"/>
                </a:ext>
              </a:extLst>
            </p:cNvPr>
            <p:cNvSpPr/>
            <p:nvPr/>
          </p:nvSpPr>
          <p:spPr>
            <a:xfrm>
              <a:off x="-545131" y="770977"/>
              <a:ext cx="9954444" cy="1200329"/>
            </a:xfrm>
            <a:prstGeom prst="rect">
              <a:avLst/>
            </a:prstGeom>
            <a:noFill/>
          </p:spPr>
          <p:txBody>
            <a:bodyPr wrap="square" lIns="91440" tIns="45720" rIns="91440" bIns="45720">
              <a:spAutoFit/>
            </a:bodyPr>
            <a:lstStyle/>
            <a:p>
              <a:pPr algn="ctr"/>
              <a:r>
                <a:rPr lang="en-US" sz="72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grpSp>
    </p:spTree>
    <p:extLst>
      <p:ext uri="{BB962C8B-B14F-4D97-AF65-F5344CB8AC3E}">
        <p14:creationId xmlns:p14="http://schemas.microsoft.com/office/powerpoint/2010/main" val="2458059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910210" y="2766218"/>
            <a:ext cx="9836426" cy="1325563"/>
          </a:xfrm>
        </p:spPr>
        <p:txBody>
          <a:bodyPr>
            <a:noAutofit/>
          </a:bodyPr>
          <a:lstStyle/>
          <a:p>
            <a:r>
              <a:rPr lang="en-US" sz="9600" dirty="0"/>
              <a:t>[</a:t>
            </a:r>
            <a:r>
              <a:rPr lang="en-US" sz="9600" dirty="0" err="1"/>
              <a:t>PPtr</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20</a:t>
            </a:fld>
            <a:endParaRPr lang="en-US" dirty="0"/>
          </a:p>
        </p:txBody>
      </p:sp>
    </p:spTree>
    <p:extLst>
      <p:ext uri="{BB962C8B-B14F-4D97-AF65-F5344CB8AC3E}">
        <p14:creationId xmlns:p14="http://schemas.microsoft.com/office/powerpoint/2010/main" val="3162301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34C668-66A7-3A5D-54C9-C12BC2B7741D}"/>
              </a:ext>
            </a:extLst>
          </p:cNvPr>
          <p:cNvSpPr>
            <a:spLocks noGrp="1"/>
          </p:cNvSpPr>
          <p:nvPr>
            <p:ph type="sldNum" sz="quarter" idx="10"/>
          </p:nvPr>
        </p:nvSpPr>
        <p:spPr/>
        <p:txBody>
          <a:bodyPr/>
          <a:lstStyle/>
          <a:p>
            <a:fld id="{6244B543-AA52-EB47-B3A9-0A2A6FE25F7B}" type="slidenum">
              <a:rPr lang="en-US" smtClean="0"/>
              <a:t>21</a:t>
            </a:fld>
            <a:endParaRPr lang="en-US" dirty="0"/>
          </a:p>
        </p:txBody>
      </p:sp>
      <p:sp>
        <p:nvSpPr>
          <p:cNvPr id="6" name="Oval 5">
            <a:extLst>
              <a:ext uri="{FF2B5EF4-FFF2-40B4-BE49-F238E27FC236}">
                <a16:creationId xmlns:a16="http://schemas.microsoft.com/office/drawing/2014/main" id="{82B0A6DE-542D-86A3-C48A-E2B14E003F3C}"/>
              </a:ext>
            </a:extLst>
          </p:cNvPr>
          <p:cNvSpPr/>
          <p:nvPr/>
        </p:nvSpPr>
        <p:spPr>
          <a:xfrm>
            <a:off x="7734925" y="1768839"/>
            <a:ext cx="569626" cy="749509"/>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BCFAF623-0FB6-54EF-66A9-5FCAEA3A7FA5}"/>
              </a:ext>
            </a:extLst>
          </p:cNvPr>
          <p:cNvSpPr/>
          <p:nvPr/>
        </p:nvSpPr>
        <p:spPr>
          <a:xfrm>
            <a:off x="5398958" y="1768838"/>
            <a:ext cx="697042"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9A08E8B7-97C4-5ECA-C789-28B79D80EC55}"/>
              </a:ext>
            </a:extLst>
          </p:cNvPr>
          <p:cNvSpPr/>
          <p:nvPr/>
        </p:nvSpPr>
        <p:spPr>
          <a:xfrm>
            <a:off x="6465758" y="4259704"/>
            <a:ext cx="639580" cy="672060"/>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1DBF75B4-A7EC-2E74-77D6-D52FA4E66095}"/>
              </a:ext>
            </a:extLst>
          </p:cNvPr>
          <p:cNvSpPr/>
          <p:nvPr/>
        </p:nvSpPr>
        <p:spPr>
          <a:xfrm>
            <a:off x="5398958" y="4595734"/>
            <a:ext cx="639580" cy="359765"/>
          </a:xfrm>
          <a:prstGeom prst="ellipse">
            <a:avLst/>
          </a:prstGeom>
          <a:solidFill>
            <a:schemeClr val="accent4">
              <a:lumMod val="60000"/>
              <a:lumOff val="4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80E6D7F5-A917-3FCC-F9D7-808E7FF64385}"/>
              </a:ext>
            </a:extLst>
          </p:cNvPr>
          <p:cNvSpPr/>
          <p:nvPr/>
        </p:nvSpPr>
        <p:spPr>
          <a:xfrm>
            <a:off x="1118778" y="681037"/>
            <a:ext cx="9954444" cy="5016758"/>
          </a:xfrm>
          <a:prstGeom prst="rect">
            <a:avLst/>
          </a:prstGeom>
          <a:noFill/>
        </p:spPr>
        <p:txBody>
          <a:bodyPr wrap="square" lIns="91440" tIns="45720" rIns="91440" bIns="45720">
            <a:spAutoFit/>
          </a:bodyPr>
          <a:lstStyle/>
          <a:p>
            <a:pPr algn="ctr"/>
            <a:r>
              <a:rPr lang="en-US" sz="160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Interior mutability</a:t>
            </a:r>
          </a:p>
        </p:txBody>
      </p:sp>
    </p:spTree>
    <p:extLst>
      <p:ext uri="{BB962C8B-B14F-4D97-AF65-F5344CB8AC3E}">
        <p14:creationId xmlns:p14="http://schemas.microsoft.com/office/powerpoint/2010/main" val="35396396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8FDC-D4D0-3254-26E7-CC30B1E1F922}"/>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ECEDE2A6-475F-98D2-1CBB-2C2EE51F5E72}"/>
              </a:ext>
            </a:extLst>
          </p:cNvPr>
          <p:cNvSpPr>
            <a:spLocks noGrp="1"/>
          </p:cNvSpPr>
          <p:nvPr>
            <p:ph idx="1"/>
          </p:nvPr>
        </p:nvSpPr>
        <p:spPr>
          <a:xfrm>
            <a:off x="838199" y="1825625"/>
            <a:ext cx="10959059" cy="842624"/>
          </a:xfrm>
        </p:spPr>
        <p:txBody>
          <a:bodyPr/>
          <a:lstStyle/>
          <a:p>
            <a:pPr marL="0" indent="0">
              <a:buNone/>
            </a:pPr>
            <a:r>
              <a:rPr lang="en-US" dirty="0"/>
              <a:t>Rust’s references are usually described to new users as follows: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88B4A69D-3EE3-5F59-2B43-15569EB8CCD9}"/>
              </a:ext>
            </a:extLst>
          </p:cNvPr>
          <p:cNvSpPr>
            <a:spLocks noGrp="1"/>
          </p:cNvSpPr>
          <p:nvPr>
            <p:ph type="sldNum" sz="quarter" idx="10"/>
          </p:nvPr>
        </p:nvSpPr>
        <p:spPr/>
        <p:txBody>
          <a:bodyPr/>
          <a:lstStyle/>
          <a:p>
            <a:fld id="{6244B543-AA52-EB47-B3A9-0A2A6FE25F7B}" type="slidenum">
              <a:rPr lang="en-US" smtClean="0"/>
              <a:t>22</a:t>
            </a:fld>
            <a:endParaRPr lang="en-US" dirty="0"/>
          </a:p>
        </p:txBody>
      </p:sp>
      <p:graphicFrame>
        <p:nvGraphicFramePr>
          <p:cNvPr id="6" name="Table 5">
            <a:extLst>
              <a:ext uri="{FF2B5EF4-FFF2-40B4-BE49-F238E27FC236}">
                <a16:creationId xmlns:a16="http://schemas.microsoft.com/office/drawing/2014/main" id="{EED3BFCD-1F7E-69DF-E885-3BE3B942B197}"/>
              </a:ext>
            </a:extLst>
          </p:cNvPr>
          <p:cNvGraphicFramePr>
            <a:graphicFrameLocks noGrp="1"/>
          </p:cNvGraphicFramePr>
          <p:nvPr>
            <p:extLst>
              <p:ext uri="{D42A27DB-BD31-4B8C-83A1-F6EECF244321}">
                <p14:modId xmlns:p14="http://schemas.microsoft.com/office/powerpoint/2010/main" val="721638299"/>
              </p:ext>
            </p:extLst>
          </p:nvPr>
        </p:nvGraphicFramePr>
        <p:xfrm>
          <a:off x="3639745" y="2691444"/>
          <a:ext cx="5355966" cy="1371600"/>
        </p:xfrm>
        <a:graphic>
          <a:graphicData uri="http://schemas.openxmlformats.org/drawingml/2006/table">
            <a:tbl>
              <a:tblPr firstRow="1" bandRow="1">
                <a:tableStyleId>{5C22544A-7EE6-4342-B048-85BDC9FD1C3A}</a:tableStyleId>
              </a:tblPr>
              <a:tblGrid>
                <a:gridCol w="1785322">
                  <a:extLst>
                    <a:ext uri="{9D8B030D-6E8A-4147-A177-3AD203B41FA5}">
                      <a16:colId xmlns:a16="http://schemas.microsoft.com/office/drawing/2014/main" val="2404673131"/>
                    </a:ext>
                  </a:extLst>
                </a:gridCol>
                <a:gridCol w="1785322">
                  <a:extLst>
                    <a:ext uri="{9D8B030D-6E8A-4147-A177-3AD203B41FA5}">
                      <a16:colId xmlns:a16="http://schemas.microsoft.com/office/drawing/2014/main" val="1546735648"/>
                    </a:ext>
                  </a:extLst>
                </a:gridCol>
                <a:gridCol w="1785322">
                  <a:extLst>
                    <a:ext uri="{9D8B030D-6E8A-4147-A177-3AD203B41FA5}">
                      <a16:colId xmlns:a16="http://schemas.microsoft.com/office/drawing/2014/main" val="3568670285"/>
                    </a:ext>
                  </a:extLst>
                </a:gridCol>
              </a:tblGrid>
              <a:tr h="370840">
                <a:tc>
                  <a:txBody>
                    <a:bodyPr/>
                    <a:lstStyle/>
                    <a:p>
                      <a:pPr algn="l"/>
                      <a:r>
                        <a:rPr lang="en-US" sz="2400" dirty="0"/>
                        <a:t>Type</a:t>
                      </a:r>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793526942"/>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&amp;mut T</a:t>
                      </a:r>
                    </a:p>
                  </a:txBody>
                  <a:tcPr/>
                </a:tc>
                <a:tc>
                  <a:txBody>
                    <a:bodyPr/>
                    <a:lstStyle/>
                    <a:p>
                      <a:pPr algn="ctr"/>
                      <a:r>
                        <a:rPr lang="en-US" sz="2400" b="1" dirty="0"/>
                        <a:t>Unique</a:t>
                      </a:r>
                    </a:p>
                  </a:txBody>
                  <a:tcPr/>
                </a:tc>
                <a:tc>
                  <a:txBody>
                    <a:bodyPr/>
                    <a:lstStyle/>
                    <a:p>
                      <a:pPr algn="ctr"/>
                      <a:r>
                        <a:rPr lang="en-US" sz="2400" b="1" dirty="0"/>
                        <a:t>Mutable</a:t>
                      </a:r>
                    </a:p>
                  </a:txBody>
                  <a:tcPr/>
                </a:tc>
                <a:extLst>
                  <a:ext uri="{0D108BD9-81ED-4DB2-BD59-A6C34878D82A}">
                    <a16:rowId xmlns:a16="http://schemas.microsoft.com/office/drawing/2014/main" val="1596416038"/>
                  </a:ext>
                </a:extLst>
              </a:tr>
              <a:tr h="370840">
                <a:tc>
                  <a:txBody>
                    <a:bodyPr/>
                    <a:lstStyle/>
                    <a:p>
                      <a:pPr algn="l"/>
                      <a:r>
                        <a:rPr lang="en-US" sz="2400" dirty="0">
                          <a:solidFill>
                            <a:schemeClr val="accent4">
                              <a:lumMod val="75000"/>
                            </a:schemeClr>
                          </a:solidFill>
                          <a:latin typeface="Consolas" panose="020B0609020204030204" pitchFamily="49" charset="0"/>
                          <a:cs typeface="Consolas" panose="020B0609020204030204" pitchFamily="49" charset="0"/>
                        </a:rPr>
                        <a:t>&amp;T</a:t>
                      </a:r>
                    </a:p>
                  </a:txBody>
                  <a:tcPr/>
                </a:tc>
                <a:tc>
                  <a:txBody>
                    <a:bodyPr/>
                    <a:lstStyle/>
                    <a:p>
                      <a:pPr algn="ctr"/>
                      <a:r>
                        <a:rPr lang="en-US" sz="2400" b="1" dirty="0"/>
                        <a:t>Shared</a:t>
                      </a:r>
                    </a:p>
                  </a:txBody>
                  <a:tcPr/>
                </a:tc>
                <a:tc>
                  <a:txBody>
                    <a:bodyPr/>
                    <a:lstStyle/>
                    <a:p>
                      <a:pPr algn="ctr"/>
                      <a:r>
                        <a:rPr lang="en-US" sz="2400" b="1" dirty="0"/>
                        <a:t>Immutable</a:t>
                      </a:r>
                    </a:p>
                  </a:txBody>
                  <a:tcPr/>
                </a:tc>
                <a:extLst>
                  <a:ext uri="{0D108BD9-81ED-4DB2-BD59-A6C34878D82A}">
                    <a16:rowId xmlns:a16="http://schemas.microsoft.com/office/drawing/2014/main" val="899577536"/>
                  </a:ext>
                </a:extLst>
              </a:tr>
            </a:tbl>
          </a:graphicData>
        </a:graphic>
      </p:graphicFrame>
      <p:sp>
        <p:nvSpPr>
          <p:cNvPr id="8" name="Content Placeholder 2">
            <a:extLst>
              <a:ext uri="{FF2B5EF4-FFF2-40B4-BE49-F238E27FC236}">
                <a16:creationId xmlns:a16="http://schemas.microsoft.com/office/drawing/2014/main" id="{67024676-E98B-C94D-6CD8-C9BA47B867C1}"/>
              </a:ext>
            </a:extLst>
          </p:cNvPr>
          <p:cNvSpPr txBox="1">
            <a:spLocks/>
          </p:cNvSpPr>
          <p:nvPr/>
        </p:nvSpPr>
        <p:spPr>
          <a:xfrm>
            <a:off x="838198" y="4536167"/>
            <a:ext cx="10959059" cy="1820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System Font Regular"/>
              <a:buChar char="–"/>
              <a:tabLst/>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System Font Regular"/>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Sometimes described as “shared XOR mutable,” this is an important property that enables Rust’s memory safety &amp; </a:t>
            </a:r>
            <a:r>
              <a:rPr lang="en-US" dirty="0" err="1"/>
              <a:t>Verus’s</a:t>
            </a:r>
            <a:r>
              <a:rPr lang="en-US" dirty="0"/>
              <a:t> efficient SMT encoding</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pic>
        <p:nvPicPr>
          <p:cNvPr id="10" name="Picture 6">
            <a:extLst>
              <a:ext uri="{FF2B5EF4-FFF2-40B4-BE49-F238E27FC236}">
                <a16:creationId xmlns:a16="http://schemas.microsoft.com/office/drawing/2014/main" id="{C61C27A8-CC76-6A8E-1816-0BA68BD548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1239510">
            <a:off x="7009554" y="3640710"/>
            <a:ext cx="2153677" cy="5021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F5DFAF1A-0CDC-BE38-0D88-71F1E2FE75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 t="78649" r="24596" b="14683"/>
          <a:stretch/>
        </p:blipFill>
        <p:spPr bwMode="auto">
          <a:xfrm rot="20518059">
            <a:off x="6990323" y="3582937"/>
            <a:ext cx="2153677" cy="5021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A0B11816-7688-8FF8-BC32-85E0FAB0885F}"/>
              </a:ext>
            </a:extLst>
          </p:cNvPr>
          <p:cNvSpPr txBox="1"/>
          <p:nvPr/>
        </p:nvSpPr>
        <p:spPr>
          <a:xfrm>
            <a:off x="9182564" y="2668249"/>
            <a:ext cx="2614693" cy="1200329"/>
          </a:xfrm>
          <a:prstGeom prst="rect">
            <a:avLst/>
          </a:prstGeom>
          <a:noFill/>
        </p:spPr>
        <p:txBody>
          <a:bodyPr wrap="square" rtlCol="0">
            <a:spAutoFit/>
          </a:bodyPr>
          <a:lstStyle/>
          <a:p>
            <a:pPr algn="ctr"/>
            <a:r>
              <a:rPr lang="en-US" sz="2400" dirty="0">
                <a:solidFill>
                  <a:srgbClr val="C00000"/>
                </a:solidFill>
                <a:latin typeface="Comic Sans MS" panose="030F0902030302020204" pitchFamily="66" charset="0"/>
              </a:rPr>
              <a:t>Unfortunately it’s not entirely correct …</a:t>
            </a:r>
          </a:p>
        </p:txBody>
      </p:sp>
    </p:spTree>
    <p:extLst>
      <p:ext uri="{BB962C8B-B14F-4D97-AF65-F5344CB8AC3E}">
        <p14:creationId xmlns:p14="http://schemas.microsoft.com/office/powerpoint/2010/main" val="1918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0AD5-3416-E15C-844F-0AF7D132D97E}"/>
              </a:ext>
            </a:extLst>
          </p:cNvPr>
          <p:cNvSpPr>
            <a:spLocks noGrp="1"/>
          </p:cNvSpPr>
          <p:nvPr>
            <p:ph type="title"/>
          </p:nvPr>
        </p:nvSpPr>
        <p:spPr/>
        <p:txBody>
          <a:bodyPr/>
          <a:lstStyle/>
          <a:p>
            <a:r>
              <a:rPr lang="en-US" dirty="0"/>
              <a:t>What is interior mutability?</a:t>
            </a:r>
          </a:p>
        </p:txBody>
      </p:sp>
      <p:sp>
        <p:nvSpPr>
          <p:cNvPr id="3" name="Content Placeholder 2">
            <a:extLst>
              <a:ext uri="{FF2B5EF4-FFF2-40B4-BE49-F238E27FC236}">
                <a16:creationId xmlns:a16="http://schemas.microsoft.com/office/drawing/2014/main" id="{7CA8B5EF-9420-8524-3CF2-D83FDBF67509}"/>
              </a:ext>
            </a:extLst>
          </p:cNvPr>
          <p:cNvSpPr>
            <a:spLocks noGrp="1"/>
          </p:cNvSpPr>
          <p:nvPr>
            <p:ph idx="1"/>
          </p:nvPr>
        </p:nvSpPr>
        <p:spPr>
          <a:xfrm>
            <a:off x="838200" y="1825624"/>
            <a:ext cx="10515600" cy="4895851"/>
          </a:xfrm>
        </p:spPr>
        <p:txBody>
          <a:bodyPr>
            <a:normAutofit/>
          </a:bodyPr>
          <a:lstStyle/>
          <a:p>
            <a:r>
              <a:rPr lang="en-US" b="1" dirty="0">
                <a:solidFill>
                  <a:schemeClr val="tx2">
                    <a:lumMod val="90000"/>
                    <a:lumOff val="10000"/>
                  </a:schemeClr>
                </a:solidFill>
              </a:rPr>
              <a:t>Interior mutability</a:t>
            </a:r>
            <a:r>
              <a:rPr lang="en-US" dirty="0">
                <a:solidFill>
                  <a:schemeClr val="tx2">
                    <a:lumMod val="90000"/>
                    <a:lumOff val="10000"/>
                  </a:schemeClr>
                </a:solidFill>
              </a:rPr>
              <a:t> </a:t>
            </a:r>
            <a:r>
              <a:rPr lang="en-US" dirty="0"/>
              <a:t>is a pattern wherein you can modify data behind a shared reference (&amp;).</a:t>
            </a:r>
          </a:p>
          <a:p>
            <a:r>
              <a:rPr lang="en-US" dirty="0"/>
              <a:t>However, this is only possible through specialized </a:t>
            </a:r>
            <a:r>
              <a:rPr lang="en-US" b="1" dirty="0">
                <a:solidFill>
                  <a:schemeClr val="tx2">
                    <a:lumMod val="90000"/>
                    <a:lumOff val="10000"/>
                  </a:schemeClr>
                </a:solidFill>
              </a:rPr>
              <a:t>“interior mutability” </a:t>
            </a:r>
            <a:r>
              <a:rPr lang="en-US" dirty="0"/>
              <a:t>types (e.g., </a:t>
            </a:r>
            <a:r>
              <a:rPr lang="en-US" dirty="0">
                <a:solidFill>
                  <a:schemeClr val="accent4">
                    <a:lumMod val="75000"/>
                  </a:schemeClr>
                </a:solidFill>
              </a:rPr>
              <a:t>Cell, </a:t>
            </a:r>
            <a:r>
              <a:rPr lang="en-US" dirty="0" err="1">
                <a:solidFill>
                  <a:schemeClr val="accent4">
                    <a:lumMod val="75000"/>
                  </a:schemeClr>
                </a:solidFill>
              </a:rPr>
              <a:t>RefCell</a:t>
            </a:r>
            <a:r>
              <a:rPr lang="en-US" dirty="0">
                <a:solidFill>
                  <a:schemeClr val="accent4">
                    <a:lumMod val="75000"/>
                  </a:schemeClr>
                </a:solidFill>
              </a:rPr>
              <a:t>, Mutex, </a:t>
            </a:r>
            <a:r>
              <a:rPr lang="en-US" dirty="0" err="1">
                <a:solidFill>
                  <a:schemeClr val="accent4">
                    <a:lumMod val="75000"/>
                  </a:schemeClr>
                </a:solidFill>
              </a:rPr>
              <a:t>RwLock</a:t>
            </a:r>
            <a:r>
              <a:rPr lang="en-US" dirty="0">
                <a:solidFill>
                  <a:schemeClr val="accent4">
                    <a:lumMod val="75000"/>
                  </a:schemeClr>
                </a:solidFill>
              </a:rPr>
              <a:t>, </a:t>
            </a:r>
            <a:r>
              <a:rPr lang="en-US" dirty="0" err="1">
                <a:solidFill>
                  <a:schemeClr val="accent4">
                    <a:lumMod val="75000"/>
                  </a:schemeClr>
                </a:solidFill>
              </a:rPr>
              <a:t>UnsafeCell</a:t>
            </a:r>
            <a:r>
              <a:rPr lang="en-US" dirty="0"/>
              <a:t>)</a:t>
            </a:r>
          </a:p>
          <a:p>
            <a:r>
              <a:rPr lang="en-US" dirty="0"/>
              <a:t>This is good, because unrestricted mutation-through-&amp; would ruin all the theory behind </a:t>
            </a:r>
            <a:r>
              <a:rPr lang="en-US" dirty="0" err="1"/>
              <a:t>Verus’s</a:t>
            </a:r>
            <a:r>
              <a:rPr lang="en-US" dirty="0"/>
              <a:t> encoding</a:t>
            </a:r>
          </a:p>
          <a:p>
            <a:r>
              <a:rPr lang="en-US" dirty="0"/>
              <a:t>As it is, we can restrict the additional complexity </a:t>
            </a:r>
            <a:r>
              <a:rPr lang="en-US" b="1" dirty="0"/>
              <a:t>only</a:t>
            </a:r>
            <a:r>
              <a:rPr lang="en-US" dirty="0"/>
              <a:t> to when these specialized types are involved</a:t>
            </a:r>
          </a:p>
        </p:txBody>
      </p:sp>
      <p:sp>
        <p:nvSpPr>
          <p:cNvPr id="4" name="Slide Number Placeholder 3">
            <a:extLst>
              <a:ext uri="{FF2B5EF4-FFF2-40B4-BE49-F238E27FC236}">
                <a16:creationId xmlns:a16="http://schemas.microsoft.com/office/drawing/2014/main" id="{B83EF8EE-7F4C-2020-9C4C-BD033421057C}"/>
              </a:ext>
            </a:extLst>
          </p:cNvPr>
          <p:cNvSpPr>
            <a:spLocks noGrp="1"/>
          </p:cNvSpPr>
          <p:nvPr>
            <p:ph type="sldNum" sz="quarter" idx="10"/>
          </p:nvPr>
        </p:nvSpPr>
        <p:spPr/>
        <p:txBody>
          <a:bodyPr/>
          <a:lstStyle/>
          <a:p>
            <a:fld id="{6244B543-AA52-EB47-B3A9-0A2A6FE25F7B}" type="slidenum">
              <a:rPr lang="en-US" smtClean="0"/>
              <a:t>23</a:t>
            </a:fld>
            <a:endParaRPr lang="en-US" dirty="0"/>
          </a:p>
        </p:txBody>
      </p:sp>
    </p:spTree>
    <p:extLst>
      <p:ext uri="{BB962C8B-B14F-4D97-AF65-F5344CB8AC3E}">
        <p14:creationId xmlns:p14="http://schemas.microsoft.com/office/powerpoint/2010/main" val="2927663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B16A8-05C2-D377-1194-A7E7921D6337}"/>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01C85ECB-BBAA-A97C-10B8-EBAB2C70C2EB}"/>
              </a:ext>
            </a:extLst>
          </p:cNvPr>
          <p:cNvSpPr>
            <a:spLocks noGrp="1"/>
          </p:cNvSpPr>
          <p:nvPr>
            <p:ph idx="1"/>
          </p:nvPr>
        </p:nvSpPr>
        <p:spPr/>
        <p:txBody>
          <a:bodyPr/>
          <a:lstStyle/>
          <a:p>
            <a:r>
              <a:rPr lang="en-US" dirty="0"/>
              <a:t>In this exercise, we’ll:</a:t>
            </a:r>
          </a:p>
          <a:p>
            <a:pPr lvl="1"/>
            <a:r>
              <a:rPr lang="en-US" dirty="0"/>
              <a:t>Motivate the need for interior mutability</a:t>
            </a:r>
          </a:p>
          <a:p>
            <a:pPr lvl="1"/>
            <a:r>
              <a:rPr lang="en-US" dirty="0"/>
              <a:t>Encapsulate the interior mutability behind a clean interface</a:t>
            </a:r>
          </a:p>
          <a:p>
            <a:pPr lvl="1"/>
            <a:r>
              <a:rPr lang="en-US" dirty="0"/>
              <a:t>Verify it with </a:t>
            </a:r>
            <a:r>
              <a:rPr lang="en-US" dirty="0" err="1"/>
              <a:t>Verus</a:t>
            </a:r>
            <a:endParaRPr lang="en-US" dirty="0"/>
          </a:p>
        </p:txBody>
      </p:sp>
      <p:sp>
        <p:nvSpPr>
          <p:cNvPr id="4" name="Slide Number Placeholder 3">
            <a:extLst>
              <a:ext uri="{FF2B5EF4-FFF2-40B4-BE49-F238E27FC236}">
                <a16:creationId xmlns:a16="http://schemas.microsoft.com/office/drawing/2014/main" id="{50CDE596-38A1-395D-76D9-5A89BBD9E7A6}"/>
              </a:ext>
            </a:extLst>
          </p:cNvPr>
          <p:cNvSpPr>
            <a:spLocks noGrp="1"/>
          </p:cNvSpPr>
          <p:nvPr>
            <p:ph type="sldNum" sz="quarter" idx="10"/>
          </p:nvPr>
        </p:nvSpPr>
        <p:spPr/>
        <p:txBody>
          <a:bodyPr/>
          <a:lstStyle/>
          <a:p>
            <a:fld id="{6244B543-AA52-EB47-B3A9-0A2A6FE25F7B}" type="slidenum">
              <a:rPr lang="en-US" smtClean="0"/>
              <a:t>24</a:t>
            </a:fld>
            <a:endParaRPr lang="en-US" dirty="0"/>
          </a:p>
        </p:txBody>
      </p:sp>
    </p:spTree>
    <p:extLst>
      <p:ext uri="{BB962C8B-B14F-4D97-AF65-F5344CB8AC3E}">
        <p14:creationId xmlns:p14="http://schemas.microsoft.com/office/powerpoint/2010/main" val="4022510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25</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9" name="Rounded Rectangular Callout 8">
            <a:extLst>
              <a:ext uri="{FF2B5EF4-FFF2-40B4-BE49-F238E27FC236}">
                <a16:creationId xmlns:a16="http://schemas.microsoft.com/office/drawing/2014/main" id="{1B5A971E-F8FE-D489-F1F5-54FE9D8FABF6}"/>
              </a:ext>
            </a:extLst>
          </p:cNvPr>
          <p:cNvSpPr/>
          <p:nvPr/>
        </p:nvSpPr>
        <p:spPr>
          <a:xfrm>
            <a:off x="7340600" y="1573967"/>
            <a:ext cx="4126875" cy="1442285"/>
          </a:xfrm>
          <a:prstGeom prst="wedgeRoundRectCallout">
            <a:avLst>
              <a:gd name="adj1" fmla="val -79071"/>
              <a:gd name="adj2" fmla="val -2480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Suppose we have some expensive but </a:t>
            </a:r>
            <a:r>
              <a:rPr lang="en-US" sz="2400" b="1" dirty="0"/>
              <a:t>deterministic</a:t>
            </a:r>
            <a:r>
              <a:rPr lang="en-US" sz="2400" dirty="0"/>
              <a:t> computation</a:t>
            </a:r>
          </a:p>
        </p:txBody>
      </p:sp>
      <p:sp>
        <p:nvSpPr>
          <p:cNvPr id="10" name="Rounded Rectangular Callout 9">
            <a:extLst>
              <a:ext uri="{FF2B5EF4-FFF2-40B4-BE49-F238E27FC236}">
                <a16:creationId xmlns:a16="http://schemas.microsoft.com/office/drawing/2014/main" id="{43D115B0-3C67-133D-CE08-BED79B4C796E}"/>
              </a:ext>
            </a:extLst>
          </p:cNvPr>
          <p:cNvSpPr/>
          <p:nvPr/>
        </p:nvSpPr>
        <p:spPr>
          <a:xfrm>
            <a:off x="7989756" y="3097082"/>
            <a:ext cx="3999043" cy="1589218"/>
          </a:xfrm>
          <a:prstGeom prst="wedgeRoundRectCallout">
            <a:avLst>
              <a:gd name="adj1" fmla="val -150803"/>
              <a:gd name="adj2" fmla="val -57237"/>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can </a:t>
            </a:r>
            <a:r>
              <a:rPr lang="en-US" sz="2400" b="1" dirty="0"/>
              <a:t>memorize</a:t>
            </a:r>
            <a:r>
              <a:rPr lang="en-US" sz="2400" dirty="0"/>
              <a:t> the results — lazily populate a lookup-table of results, as-needed </a:t>
            </a:r>
          </a:p>
        </p:txBody>
      </p:sp>
    </p:spTree>
    <p:extLst>
      <p:ext uri="{BB962C8B-B14F-4D97-AF65-F5344CB8AC3E}">
        <p14:creationId xmlns:p14="http://schemas.microsoft.com/office/powerpoint/2010/main" val="35728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6" end="6"/>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19" end="1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5" end="15"/>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6" end="16"/>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p:txBody>
          <a:bodyPr>
            <a:normAutofit lnSpcReduction="10000"/>
          </a:bodyPr>
          <a:lstStyle/>
          <a:p>
            <a:pPr marL="0" indent="0">
              <a:buNone/>
            </a:pPr>
            <a:r>
              <a:rPr lang="en-US" dirty="0"/>
              <a:t>Now, what if we want to share the </a:t>
            </a:r>
            <a:r>
              <a:rPr lang="en-US" sz="2800" dirty="0" err="1">
                <a:latin typeface="Consolas" panose="020B0609020204030204" pitchFamily="49" charset="0"/>
                <a:cs typeface="Consolas" panose="020B0609020204030204" pitchFamily="49" charset="0"/>
              </a:rPr>
              <a:t>Memoizer</a:t>
            </a:r>
            <a:r>
              <a:rPr lang="en-US" dirty="0"/>
              <a:t> across multiple subsystems? Maybe even across threads?</a:t>
            </a:r>
          </a:p>
          <a:p>
            <a:pPr marL="0" indent="0">
              <a:buNone/>
            </a:pPr>
            <a:endParaRPr lang="en-US" dirty="0"/>
          </a:p>
          <a:p>
            <a:pPr marL="0" indent="0" algn="ctr">
              <a:buNone/>
            </a:pPr>
            <a:r>
              <a:rPr lang="en-US" dirty="0">
                <a:latin typeface="Consolas" panose="020B0609020204030204" pitchFamily="49" charset="0"/>
                <a:cs typeface="Consolas" panose="020B0609020204030204" pitchFamily="49" charset="0"/>
              </a:rPr>
              <a:t>Arc&lt;</a:t>
            </a:r>
            <a:r>
              <a:rPr lang="en-US" dirty="0" err="1">
                <a:latin typeface="Consolas" panose="020B0609020204030204" pitchFamily="49" charset="0"/>
                <a:cs typeface="Consolas" panose="020B0609020204030204" pitchFamily="49" charset="0"/>
              </a:rPr>
              <a:t>Memoizer</a:t>
            </a:r>
            <a:r>
              <a:rPr lang="en-US" dirty="0">
                <a:latin typeface="Consolas" panose="020B0609020204030204" pitchFamily="49" charset="0"/>
                <a:cs typeface="Consolas" panose="020B0609020204030204" pitchFamily="49" charset="0"/>
              </a:rPr>
              <a:t>&gt;	</a:t>
            </a:r>
            <a:r>
              <a:rPr lang="en-US" dirty="0">
                <a:latin typeface="Consolas" panose="020B0609020204030204" pitchFamily="49" charset="0"/>
                <a:cs typeface="Consolas" panose="020B0609020204030204" pitchFamily="49" charset="0"/>
                <a:sym typeface="Wingdings" pitchFamily="2" charset="2"/>
              </a:rPr>
              <a:t> 	&amp;</a:t>
            </a:r>
            <a:r>
              <a:rPr lang="en-US" dirty="0" err="1">
                <a:latin typeface="Consolas" panose="020B0609020204030204" pitchFamily="49" charset="0"/>
                <a:cs typeface="Consolas" panose="020B0609020204030204" pitchFamily="49" charset="0"/>
                <a:sym typeface="Wingdings" pitchFamily="2" charset="2"/>
              </a:rPr>
              <a:t>Memoizer</a:t>
            </a:r>
            <a:endParaRPr lang="en-US" dirty="0">
              <a:latin typeface="Consolas" panose="020B0609020204030204" pitchFamily="49" charset="0"/>
              <a:cs typeface="Consolas" panose="020B0609020204030204" pitchFamily="49" charset="0"/>
              <a:sym typeface="Wingdings" pitchFamily="2" charset="2"/>
            </a:endParaRPr>
          </a:p>
          <a:p>
            <a:pPr marL="0" indent="0" algn="ctr">
              <a:buNone/>
            </a:pPr>
            <a:endParaRPr lang="en-US" dirty="0">
              <a:latin typeface="Consolas" panose="020B0609020204030204" pitchFamily="49" charset="0"/>
              <a:cs typeface="Consolas" panose="020B0609020204030204" pitchFamily="49" charset="0"/>
              <a:sym typeface="Wingdings" pitchFamily="2" charset="2"/>
            </a:endParaRPr>
          </a:p>
          <a:p>
            <a:pPr marL="0" indent="0">
              <a:buNone/>
            </a:pPr>
            <a:r>
              <a:rPr lang="en-US" dirty="0">
                <a:cs typeface="Consolas" panose="020B0609020204030204" pitchFamily="49" charset="0"/>
                <a:sym typeface="Wingdings" pitchFamily="2" charset="2"/>
              </a:rPr>
              <a:t>Whoops, now we can’t call </a:t>
            </a:r>
            <a:r>
              <a:rPr lang="en-US" sz="2800" b="0" i="0" dirty="0">
                <a:solidFill>
                  <a:srgbClr val="0030F2"/>
                </a:solidFill>
                <a:effectLst/>
                <a:latin typeface="Consolas" panose="020B0609020204030204" pitchFamily="49" charset="0"/>
                <a:cs typeface="Consolas" panose="020B0609020204030204" pitchFamily="49" charset="0"/>
              </a:rPr>
              <a:t>get</a:t>
            </a:r>
            <a:r>
              <a:rPr lang="en-US" dirty="0">
                <a:cs typeface="Consolas" panose="020B0609020204030204" pitchFamily="49" charset="0"/>
                <a:sym typeface="Wingdings" pitchFamily="2" charset="2"/>
              </a:rPr>
              <a:t> —</a:t>
            </a:r>
          </a:p>
          <a:p>
            <a:pPr marL="0" indent="0">
              <a:buNone/>
            </a:pPr>
            <a:endParaRPr lang="en-US" dirty="0">
              <a:cs typeface="Consolas" panose="020B0609020204030204" pitchFamily="49" charset="0"/>
              <a:sym typeface="Wingdings" pitchFamily="2" charset="2"/>
            </a:endParaRPr>
          </a:p>
          <a:p>
            <a:pPr marL="0" indent="0" algn="ctr">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26</a:t>
            </a:fld>
            <a:endParaRPr lang="en-US" dirty="0"/>
          </a:p>
        </p:txBody>
      </p:sp>
    </p:spTree>
    <p:extLst>
      <p:ext uri="{BB962C8B-B14F-4D97-AF65-F5344CB8AC3E}">
        <p14:creationId xmlns:p14="http://schemas.microsoft.com/office/powerpoint/2010/main" val="40551680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02F6E-F43C-E87D-9EA9-16E76EE4D28E}"/>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6F2F5413-9D41-6675-2EED-1C7210B3A757}"/>
              </a:ext>
            </a:extLst>
          </p:cNvPr>
          <p:cNvSpPr>
            <a:spLocks noGrp="1"/>
          </p:cNvSpPr>
          <p:nvPr>
            <p:ph type="sldNum" sz="quarter" idx="10"/>
          </p:nvPr>
        </p:nvSpPr>
        <p:spPr/>
        <p:txBody>
          <a:bodyPr/>
          <a:lstStyle/>
          <a:p>
            <a:fld id="{6244B543-AA52-EB47-B3A9-0A2A6FE25F7B}" type="slidenum">
              <a:rPr lang="en-US" smtClean="0"/>
              <a:t>27</a:t>
            </a:fld>
            <a:endParaRPr lang="en-US" dirty="0"/>
          </a:p>
        </p:txBody>
      </p:sp>
      <p:sp>
        <p:nvSpPr>
          <p:cNvPr id="8" name="TextBox 7">
            <a:extLst>
              <a:ext uri="{FF2B5EF4-FFF2-40B4-BE49-F238E27FC236}">
                <a16:creationId xmlns:a16="http://schemas.microsoft.com/office/drawing/2014/main" id="{D7C3D1E8-AA81-9E84-5644-38825CC3D520}"/>
              </a:ext>
            </a:extLst>
          </p:cNvPr>
          <p:cNvSpPr txBox="1"/>
          <p:nvPr/>
        </p:nvSpPr>
        <p:spPr>
          <a:xfrm>
            <a:off x="344774" y="1690689"/>
            <a:ext cx="11847226"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map: 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0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chemeClr val="bg1"/>
                </a:solidFill>
                <a:effectLst/>
                <a:highlight>
                  <a:srgbClr val="FF0000"/>
                </a:highlight>
                <a:latin typeface="Consolas" panose="020B0609020204030204" pitchFamily="49" charset="0"/>
                <a:cs typeface="Consolas" panose="020B0609020204030204" pitchFamily="49" charset="0"/>
              </a:rPr>
              <a:t>&amp;mut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self</a:t>
            </a:r>
            <a:r>
              <a:rPr lang="en-US" sz="1600" b="0" i="0" dirty="0" err="1">
                <a:solidFill>
                  <a:srgbClr val="000000"/>
                </a:solidFill>
                <a:effectLst/>
                <a:latin typeface="Consolas" panose="020B0609020204030204" pitchFamily="49" charset="0"/>
                <a:cs typeface="Consolas" panose="020B0609020204030204" pitchFamily="49" charset="0"/>
              </a:rPr>
              <a:t>.map.get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chemeClr val="bg1"/>
                </a:solidFill>
                <a:effectLst/>
                <a:highlight>
                  <a:srgbClr val="FF0000"/>
                </a:highlight>
                <a:latin typeface="Consolas" panose="020B0609020204030204" pitchFamily="49" charset="0"/>
                <a:cs typeface="Consolas" panose="020B0609020204030204" pitchFamily="49" charset="0"/>
              </a:rPr>
              <a:t>self.map.insert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453621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a:p>
            <a:pPr marL="0" indent="0">
              <a:buNone/>
            </a:pPr>
            <a:r>
              <a:rPr lang="en-US" dirty="0">
                <a:solidFill>
                  <a:srgbClr val="000000"/>
                </a:solidFill>
                <a:cs typeface="Consolas" panose="020B0609020204030204" pitchFamily="49" charset="0"/>
              </a:rPr>
              <a:t>We have a few choices:</a:t>
            </a:r>
          </a:p>
          <a:p>
            <a:r>
              <a:rPr lang="en-US" dirty="0">
                <a:solidFill>
                  <a:srgbClr val="000000"/>
                </a:solidFill>
                <a:cs typeface="Consolas" panose="020B0609020204030204" pitchFamily="49" charset="0"/>
              </a:rPr>
              <a:t>Cell</a:t>
            </a:r>
          </a:p>
          <a:p>
            <a:r>
              <a:rPr lang="en-US" dirty="0" err="1">
                <a:solidFill>
                  <a:srgbClr val="000000"/>
                </a:solidFill>
                <a:cs typeface="Consolas" panose="020B0609020204030204" pitchFamily="49" charset="0"/>
              </a:rPr>
              <a:t>RefCell</a:t>
            </a:r>
            <a:endParaRPr lang="en-US" dirty="0">
              <a:solidFill>
                <a:srgbClr val="000000"/>
              </a:solidFill>
              <a:cs typeface="Consolas" panose="020B0609020204030204" pitchFamily="49" charset="0"/>
            </a:endParaRPr>
          </a:p>
          <a:p>
            <a:r>
              <a:rPr lang="en-US" dirty="0">
                <a:solidFill>
                  <a:srgbClr val="000000"/>
                </a:solidFill>
                <a:cs typeface="Consolas" panose="020B0609020204030204" pitchFamily="49" charset="0"/>
              </a:rPr>
              <a:t>Mutex</a:t>
            </a:r>
          </a:p>
          <a:p>
            <a:r>
              <a:rPr lang="en-US" dirty="0" err="1">
                <a:solidFill>
                  <a:srgbClr val="000000"/>
                </a:solidFill>
                <a:cs typeface="Consolas" panose="020B0609020204030204" pitchFamily="49" charset="0"/>
              </a:rPr>
              <a:t>RwLock</a:t>
            </a:r>
            <a:endParaRPr lang="en-US" dirty="0">
              <a:solidFill>
                <a:srgbClr val="000000"/>
              </a:solidFill>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28</a:t>
            </a:fld>
            <a:endParaRPr lang="en-US" dirty="0"/>
          </a:p>
        </p:txBody>
      </p:sp>
    </p:spTree>
    <p:extLst>
      <p:ext uri="{BB962C8B-B14F-4D97-AF65-F5344CB8AC3E}">
        <p14:creationId xmlns:p14="http://schemas.microsoft.com/office/powerpoint/2010/main" val="3649407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a:p>
            <a:pPr marL="0" indent="0">
              <a:buNone/>
            </a:pPr>
            <a:r>
              <a:rPr lang="en-US" dirty="0">
                <a:solidFill>
                  <a:srgbClr val="000000"/>
                </a:solidFill>
                <a:cs typeface="Consolas" panose="020B0609020204030204" pitchFamily="49" charset="0"/>
              </a:rPr>
              <a:t>We have a few choices:</a:t>
            </a:r>
          </a:p>
          <a:p>
            <a:r>
              <a:rPr lang="en-US" dirty="0">
                <a:solidFill>
                  <a:schemeClr val="accent2">
                    <a:lumMod val="75000"/>
                  </a:schemeClr>
                </a:solidFill>
                <a:cs typeface="Consolas" panose="020B0609020204030204" pitchFamily="49" charset="0"/>
              </a:rPr>
              <a:t>Cell</a:t>
            </a:r>
          </a:p>
          <a:p>
            <a:r>
              <a:rPr lang="en-US" dirty="0" err="1">
                <a:solidFill>
                  <a:schemeClr val="accent2">
                    <a:lumMod val="75000"/>
                  </a:schemeClr>
                </a:solidFill>
                <a:cs typeface="Consolas" panose="020B0609020204030204" pitchFamily="49" charset="0"/>
              </a:rPr>
              <a:t>RefCell</a:t>
            </a:r>
            <a:endParaRPr lang="en-US" dirty="0">
              <a:solidFill>
                <a:schemeClr val="accent2">
                  <a:lumMod val="75000"/>
                </a:schemeClr>
              </a:solidFill>
              <a:cs typeface="Consolas" panose="020B0609020204030204" pitchFamily="49" charset="0"/>
            </a:endParaRPr>
          </a:p>
          <a:p>
            <a:r>
              <a:rPr lang="en-US" dirty="0">
                <a:solidFill>
                  <a:srgbClr val="000000"/>
                </a:solidFill>
                <a:cs typeface="Consolas" panose="020B0609020204030204" pitchFamily="49" charset="0"/>
              </a:rPr>
              <a:t>Mutex</a:t>
            </a:r>
          </a:p>
          <a:p>
            <a:r>
              <a:rPr lang="en-US" dirty="0" err="1">
                <a:solidFill>
                  <a:srgbClr val="000000"/>
                </a:solidFill>
                <a:cs typeface="Consolas" panose="020B0609020204030204" pitchFamily="49" charset="0"/>
              </a:rPr>
              <a:t>RwLock</a:t>
            </a:r>
            <a:endParaRPr lang="en-US" dirty="0">
              <a:solidFill>
                <a:srgbClr val="000000"/>
              </a:solidFill>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29</a:t>
            </a:fld>
            <a:endParaRPr lang="en-US" dirty="0"/>
          </a:p>
        </p:txBody>
      </p:sp>
      <p:sp>
        <p:nvSpPr>
          <p:cNvPr id="5" name="Right Brace 4">
            <a:extLst>
              <a:ext uri="{FF2B5EF4-FFF2-40B4-BE49-F238E27FC236}">
                <a16:creationId xmlns:a16="http://schemas.microsoft.com/office/drawing/2014/main" id="{8F6554D0-0923-B6C4-20CA-9538AB7E9C39}"/>
              </a:ext>
            </a:extLst>
          </p:cNvPr>
          <p:cNvSpPr/>
          <p:nvPr/>
        </p:nvSpPr>
        <p:spPr>
          <a:xfrm>
            <a:off x="2758190" y="4212236"/>
            <a:ext cx="314794" cy="1094282"/>
          </a:xfrm>
          <a:prstGeom prst="rightBrace">
            <a:avLst/>
          </a:prstGeom>
          <a:ln w="76200">
            <a:solidFill>
              <a:schemeClr val="accent2">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4D61F996-E927-660E-32C4-A4176964E18B}"/>
              </a:ext>
            </a:extLst>
          </p:cNvPr>
          <p:cNvSpPr txBox="1"/>
          <p:nvPr/>
        </p:nvSpPr>
        <p:spPr>
          <a:xfrm>
            <a:off x="3372786" y="4527030"/>
            <a:ext cx="6061023" cy="461665"/>
          </a:xfrm>
          <a:prstGeom prst="rect">
            <a:avLst/>
          </a:prstGeom>
          <a:noFill/>
        </p:spPr>
        <p:txBody>
          <a:bodyPr wrap="square" rtlCol="0">
            <a:spAutoFit/>
          </a:bodyPr>
          <a:lstStyle/>
          <a:p>
            <a:r>
              <a:rPr lang="en-US" sz="2400" dirty="0">
                <a:solidFill>
                  <a:schemeClr val="accent2">
                    <a:lumMod val="75000"/>
                  </a:schemeClr>
                </a:solidFill>
              </a:rPr>
              <a:t>Not thread-safe; single-threaded sharing only</a:t>
            </a:r>
          </a:p>
        </p:txBody>
      </p:sp>
    </p:spTree>
    <p:extLst>
      <p:ext uri="{BB962C8B-B14F-4D97-AF65-F5344CB8AC3E}">
        <p14:creationId xmlns:p14="http://schemas.microsoft.com/office/powerpoint/2010/main" val="1108584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370138"/>
            <a:ext cx="10515600" cy="4351338"/>
          </a:xfrm>
        </p:spPr>
        <p:txBody>
          <a:bodyPr>
            <a:normAutofit/>
            <a:scene3d>
              <a:camera prst="orthographicFront"/>
              <a:lightRig rig="threePt" dir="t"/>
            </a:scene3d>
            <a:sp3d extrusionH="57150">
              <a:bevelT w="38100" h="38100"/>
            </a:sp3d>
          </a:bodyPr>
          <a:lstStyle/>
          <a:p>
            <a:pPr marL="0" indent="0">
              <a:buNone/>
            </a:pPr>
            <a:r>
              <a:rPr lang="en-US" sz="19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Trattatello" panose="020F0403020200020303" pitchFamily="34" charset="0"/>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3</a:t>
            </a:fld>
            <a:endParaRPr lang="en-US" dirty="0"/>
          </a:p>
        </p:txBody>
      </p:sp>
    </p:spTree>
    <p:extLst>
      <p:ext uri="{BB962C8B-B14F-4D97-AF65-F5344CB8AC3E}">
        <p14:creationId xmlns:p14="http://schemas.microsoft.com/office/powerpoint/2010/main" val="17055186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a:p>
            <a:pPr marL="0" indent="0">
              <a:buNone/>
            </a:pPr>
            <a:r>
              <a:rPr lang="en-US" dirty="0">
                <a:solidFill>
                  <a:srgbClr val="000000"/>
                </a:solidFill>
                <a:cs typeface="Consolas" panose="020B0609020204030204" pitchFamily="49" charset="0"/>
              </a:rPr>
              <a:t>We have a few choices:</a:t>
            </a:r>
          </a:p>
          <a:p>
            <a:r>
              <a:rPr lang="en-US" dirty="0">
                <a:solidFill>
                  <a:schemeClr val="accent2">
                    <a:lumMod val="75000"/>
                  </a:schemeClr>
                </a:solidFill>
                <a:cs typeface="Consolas" panose="020B0609020204030204" pitchFamily="49" charset="0"/>
              </a:rPr>
              <a:t>Cell</a:t>
            </a:r>
          </a:p>
          <a:p>
            <a:r>
              <a:rPr lang="en-US" dirty="0" err="1">
                <a:solidFill>
                  <a:schemeClr val="accent2">
                    <a:lumMod val="75000"/>
                  </a:schemeClr>
                </a:solidFill>
                <a:cs typeface="Consolas" panose="020B0609020204030204" pitchFamily="49" charset="0"/>
              </a:rPr>
              <a:t>RefCell</a:t>
            </a:r>
            <a:endParaRPr lang="en-US" dirty="0">
              <a:solidFill>
                <a:schemeClr val="accent2">
                  <a:lumMod val="75000"/>
                </a:schemeClr>
              </a:solidFill>
              <a:cs typeface="Consolas" panose="020B0609020204030204" pitchFamily="49" charset="0"/>
            </a:endParaRPr>
          </a:p>
          <a:p>
            <a:r>
              <a:rPr lang="en-US" dirty="0">
                <a:solidFill>
                  <a:schemeClr val="accent4">
                    <a:lumMod val="75000"/>
                  </a:schemeClr>
                </a:solidFill>
                <a:cs typeface="Consolas" panose="020B0609020204030204" pitchFamily="49" charset="0"/>
              </a:rPr>
              <a:t>Mutex</a:t>
            </a:r>
          </a:p>
          <a:p>
            <a:r>
              <a:rPr lang="en-US" dirty="0" err="1">
                <a:solidFill>
                  <a:schemeClr val="accent4">
                    <a:lumMod val="75000"/>
                  </a:schemeClr>
                </a:solidFill>
                <a:cs typeface="Consolas" panose="020B0609020204030204" pitchFamily="49" charset="0"/>
              </a:rPr>
              <a:t>RwLock</a:t>
            </a:r>
            <a:endParaRPr lang="en-US" dirty="0">
              <a:solidFill>
                <a:schemeClr val="accent4">
                  <a:lumMod val="75000"/>
                </a:schemeClr>
              </a:solidFill>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30</a:t>
            </a:fld>
            <a:endParaRPr lang="en-US" dirty="0"/>
          </a:p>
        </p:txBody>
      </p:sp>
      <p:sp>
        <p:nvSpPr>
          <p:cNvPr id="5" name="Right Brace 4">
            <a:extLst>
              <a:ext uri="{FF2B5EF4-FFF2-40B4-BE49-F238E27FC236}">
                <a16:creationId xmlns:a16="http://schemas.microsoft.com/office/drawing/2014/main" id="{8F6554D0-0923-B6C4-20CA-9538AB7E9C39}"/>
              </a:ext>
            </a:extLst>
          </p:cNvPr>
          <p:cNvSpPr/>
          <p:nvPr/>
        </p:nvSpPr>
        <p:spPr>
          <a:xfrm>
            <a:off x="2758190" y="4212236"/>
            <a:ext cx="314794" cy="1094282"/>
          </a:xfrm>
          <a:prstGeom prst="rightBrace">
            <a:avLst/>
          </a:prstGeom>
          <a:ln w="76200">
            <a:solidFill>
              <a:schemeClr val="accent2">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F2F2F1BF-E562-CE05-7F02-5B97953EED61}"/>
              </a:ext>
            </a:extLst>
          </p:cNvPr>
          <p:cNvSpPr txBox="1"/>
          <p:nvPr/>
        </p:nvSpPr>
        <p:spPr>
          <a:xfrm>
            <a:off x="3372786" y="4527030"/>
            <a:ext cx="6061023" cy="461665"/>
          </a:xfrm>
          <a:prstGeom prst="rect">
            <a:avLst/>
          </a:prstGeom>
          <a:noFill/>
        </p:spPr>
        <p:txBody>
          <a:bodyPr wrap="square" rtlCol="0">
            <a:spAutoFit/>
          </a:bodyPr>
          <a:lstStyle/>
          <a:p>
            <a:r>
              <a:rPr lang="en-US" sz="2400" dirty="0">
                <a:solidFill>
                  <a:schemeClr val="accent2">
                    <a:lumMod val="75000"/>
                  </a:schemeClr>
                </a:solidFill>
              </a:rPr>
              <a:t>Not thread-safe; single-threaded sharing only</a:t>
            </a:r>
          </a:p>
        </p:txBody>
      </p:sp>
      <p:sp>
        <p:nvSpPr>
          <p:cNvPr id="8" name="Right Brace 7">
            <a:extLst>
              <a:ext uri="{FF2B5EF4-FFF2-40B4-BE49-F238E27FC236}">
                <a16:creationId xmlns:a16="http://schemas.microsoft.com/office/drawing/2014/main" id="{87842499-EA2F-7E8C-A6AC-D52529988D1E}"/>
              </a:ext>
            </a:extLst>
          </p:cNvPr>
          <p:cNvSpPr/>
          <p:nvPr/>
        </p:nvSpPr>
        <p:spPr>
          <a:xfrm>
            <a:off x="2773181" y="5398592"/>
            <a:ext cx="314794" cy="957759"/>
          </a:xfrm>
          <a:prstGeom prst="righ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schemeClr val="accent4">
                  <a:lumMod val="75000"/>
                </a:schemeClr>
              </a:solidFill>
            </a:endParaRPr>
          </a:p>
        </p:txBody>
      </p:sp>
      <p:sp>
        <p:nvSpPr>
          <p:cNvPr id="9" name="TextBox 8">
            <a:extLst>
              <a:ext uri="{FF2B5EF4-FFF2-40B4-BE49-F238E27FC236}">
                <a16:creationId xmlns:a16="http://schemas.microsoft.com/office/drawing/2014/main" id="{49EB3D3D-4A53-0A32-1015-6E9912732432}"/>
              </a:ext>
            </a:extLst>
          </p:cNvPr>
          <p:cNvSpPr txBox="1"/>
          <p:nvPr/>
        </p:nvSpPr>
        <p:spPr>
          <a:xfrm>
            <a:off x="3319071" y="5596386"/>
            <a:ext cx="6061023" cy="461665"/>
          </a:xfrm>
          <a:prstGeom prst="rect">
            <a:avLst/>
          </a:prstGeom>
          <a:noFill/>
        </p:spPr>
        <p:txBody>
          <a:bodyPr wrap="square" rtlCol="0">
            <a:spAutoFit/>
          </a:bodyPr>
          <a:lstStyle/>
          <a:p>
            <a:r>
              <a:rPr lang="en-US" sz="2400" dirty="0">
                <a:solidFill>
                  <a:schemeClr val="accent4">
                    <a:lumMod val="75000"/>
                  </a:schemeClr>
                </a:solidFill>
              </a:rPr>
              <a:t>Thread safe; can be shared across threads</a:t>
            </a:r>
          </a:p>
        </p:txBody>
      </p:sp>
    </p:spTree>
    <p:extLst>
      <p:ext uri="{BB962C8B-B14F-4D97-AF65-F5344CB8AC3E}">
        <p14:creationId xmlns:p14="http://schemas.microsoft.com/office/powerpoint/2010/main" val="15415214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CB44-0477-4563-C0BC-F5CF09B9A3EB}"/>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3" name="Content Placeholder 2">
            <a:extLst>
              <a:ext uri="{FF2B5EF4-FFF2-40B4-BE49-F238E27FC236}">
                <a16:creationId xmlns:a16="http://schemas.microsoft.com/office/drawing/2014/main" id="{3EC08D7E-B932-6E1E-44D3-A31F293A9D44}"/>
              </a:ext>
            </a:extLst>
          </p:cNvPr>
          <p:cNvSpPr>
            <a:spLocks noGrp="1"/>
          </p:cNvSpPr>
          <p:nvPr>
            <p:ph idx="1"/>
          </p:nvPr>
        </p:nvSpPr>
        <p:spPr>
          <a:xfrm>
            <a:off x="838200" y="1825624"/>
            <a:ext cx="10515600" cy="4895851"/>
          </a:xfrm>
        </p:spPr>
        <p:txBody>
          <a:bodyPr>
            <a:normAutofit/>
          </a:bodyPr>
          <a:lstStyle/>
          <a:p>
            <a:pPr marL="0" indent="0">
              <a:spcAft>
                <a:spcPts val="600"/>
              </a:spcAft>
              <a:buNone/>
            </a:pPr>
            <a:r>
              <a:rPr lang="en-US" dirty="0">
                <a:cs typeface="Consolas" panose="020B0609020204030204" pitchFamily="49" charset="0"/>
                <a:sym typeface="Wingdings" pitchFamily="2" charset="2"/>
              </a:rPr>
              <a:t>We really want to implement this instead:</a:t>
            </a:r>
          </a:p>
          <a:p>
            <a:pPr marL="0" indent="0" algn="ctr">
              <a:spcAft>
                <a:spcPts val="600"/>
              </a:spcAft>
              <a:buNone/>
            </a:pPr>
            <a:r>
              <a:rPr lang="en-US" sz="3200" b="0" i="0" dirty="0" err="1">
                <a:solidFill>
                  <a:srgbClr val="9D00EC"/>
                </a:solidFill>
                <a:effectLst/>
                <a:latin typeface="Consolas" panose="020B0609020204030204" pitchFamily="49" charset="0"/>
                <a:cs typeface="Consolas" panose="020B0609020204030204" pitchFamily="49" charset="0"/>
              </a:rPr>
              <a:t>fn</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a:solidFill>
                  <a:srgbClr val="0030F2"/>
                </a:solidFill>
                <a:effectLst/>
                <a:latin typeface="Consolas" panose="020B0609020204030204" pitchFamily="49" charset="0"/>
                <a:cs typeface="Consolas" panose="020B0609020204030204" pitchFamily="49" charset="0"/>
              </a:rPr>
              <a:t>get</a:t>
            </a:r>
            <a:r>
              <a:rPr lang="en-US" sz="3200" b="0" i="0" dirty="0">
                <a:solidFill>
                  <a:srgbClr val="000000"/>
                </a:solidFill>
                <a:effectLst/>
                <a:latin typeface="Consolas" panose="020B0609020204030204" pitchFamily="49" charset="0"/>
                <a:cs typeface="Consolas" panose="020B0609020204030204" pitchFamily="49" charset="0"/>
              </a:rPr>
              <a:t>(</a:t>
            </a:r>
            <a:r>
              <a:rPr lang="en-US" sz="3200" b="0" i="0" dirty="0">
                <a:effectLst/>
                <a:highlight>
                  <a:srgbClr val="00FF00"/>
                </a:highlight>
                <a:latin typeface="Consolas" panose="020B0609020204030204" pitchFamily="49" charset="0"/>
                <a:cs typeface="Consolas" panose="020B0609020204030204" pitchFamily="49" charset="0"/>
              </a:rPr>
              <a:t>&amp;</a:t>
            </a:r>
            <a:r>
              <a:rPr lang="en-US" sz="3200" b="0" i="0" dirty="0">
                <a:solidFill>
                  <a:srgbClr val="9D00EC"/>
                </a:solidFill>
                <a:effectLst/>
                <a:latin typeface="Consolas" panose="020B0609020204030204" pitchFamily="49" charset="0"/>
                <a:cs typeface="Consolas" panose="020B0609020204030204" pitchFamily="49" charset="0"/>
              </a:rPr>
              <a:t>self</a:t>
            </a:r>
            <a:r>
              <a:rPr lang="en-US" sz="3200" b="0" i="0" dirty="0">
                <a:solidFill>
                  <a:srgbClr val="000000"/>
                </a:solidFill>
                <a:effectLst/>
                <a:latin typeface="Consolas" panose="020B0609020204030204" pitchFamily="49" charset="0"/>
                <a:cs typeface="Consolas" panose="020B0609020204030204" pitchFamily="49" charset="0"/>
              </a:rPr>
              <a:t>, </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 &amp;</a:t>
            </a:r>
            <a:r>
              <a:rPr lang="en-US" sz="3200" b="0" i="0" dirty="0" err="1">
                <a:solidFill>
                  <a:srgbClr val="000000"/>
                </a:solidFill>
                <a:effectLst/>
                <a:latin typeface="Consolas" panose="020B0609020204030204" pitchFamily="49" charset="0"/>
                <a:cs typeface="Consolas" panose="020B0609020204030204" pitchFamily="49" charset="0"/>
              </a:rPr>
              <a:t>Args</a:t>
            </a:r>
            <a:r>
              <a:rPr lang="en-US" sz="3200" b="0" i="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latin typeface="Consolas" panose="020B0609020204030204" pitchFamily="49" charset="0"/>
              <a:cs typeface="Consolas" panose="020B0609020204030204" pitchFamily="49" charset="0"/>
            </a:endParaRPr>
          </a:p>
          <a:p>
            <a:pPr marL="0" indent="0">
              <a:buNone/>
            </a:pPr>
            <a:r>
              <a:rPr lang="en-US" dirty="0">
                <a:solidFill>
                  <a:srgbClr val="000000"/>
                </a:solidFill>
                <a:cs typeface="Consolas" panose="020B0609020204030204" pitchFamily="49" charset="0"/>
              </a:rPr>
              <a:t>And this is why we need </a:t>
            </a:r>
            <a:r>
              <a:rPr lang="en-US" b="1" dirty="0">
                <a:solidFill>
                  <a:schemeClr val="tx2">
                    <a:lumMod val="90000"/>
                    <a:lumOff val="10000"/>
                  </a:schemeClr>
                </a:solidFill>
                <a:cs typeface="Consolas" panose="020B0609020204030204" pitchFamily="49" charset="0"/>
              </a:rPr>
              <a:t>interior mutability</a:t>
            </a:r>
            <a:r>
              <a:rPr lang="en-US" dirty="0">
                <a:solidFill>
                  <a:srgbClr val="000000"/>
                </a:solidFill>
                <a:cs typeface="Consolas" panose="020B0609020204030204" pitchFamily="49" charset="0"/>
              </a:rPr>
              <a:t>.</a:t>
            </a:r>
          </a:p>
          <a:p>
            <a:pPr marL="0" indent="0">
              <a:buNone/>
            </a:pPr>
            <a:r>
              <a:rPr lang="en-US" dirty="0">
                <a:solidFill>
                  <a:srgbClr val="000000"/>
                </a:solidFill>
                <a:cs typeface="Consolas" panose="020B0609020204030204" pitchFamily="49" charset="0"/>
              </a:rPr>
              <a:t>We have a few choices:</a:t>
            </a:r>
          </a:p>
          <a:p>
            <a:r>
              <a:rPr lang="en-US" dirty="0">
                <a:solidFill>
                  <a:schemeClr val="accent2">
                    <a:lumMod val="75000"/>
                  </a:schemeClr>
                </a:solidFill>
                <a:cs typeface="Consolas" panose="020B0609020204030204" pitchFamily="49" charset="0"/>
              </a:rPr>
              <a:t>Cell</a:t>
            </a:r>
          </a:p>
          <a:p>
            <a:r>
              <a:rPr lang="en-US" dirty="0" err="1">
                <a:solidFill>
                  <a:schemeClr val="accent2">
                    <a:lumMod val="75000"/>
                  </a:schemeClr>
                </a:solidFill>
                <a:cs typeface="Consolas" panose="020B0609020204030204" pitchFamily="49" charset="0"/>
              </a:rPr>
              <a:t>RefCell</a:t>
            </a:r>
            <a:endParaRPr lang="en-US" dirty="0">
              <a:solidFill>
                <a:schemeClr val="accent2">
                  <a:lumMod val="75000"/>
                </a:schemeClr>
              </a:solidFill>
              <a:cs typeface="Consolas" panose="020B0609020204030204" pitchFamily="49" charset="0"/>
            </a:endParaRPr>
          </a:p>
          <a:p>
            <a:r>
              <a:rPr lang="en-US" dirty="0">
                <a:solidFill>
                  <a:schemeClr val="accent4">
                    <a:lumMod val="75000"/>
                  </a:schemeClr>
                </a:solidFill>
                <a:cs typeface="Consolas" panose="020B0609020204030204" pitchFamily="49" charset="0"/>
              </a:rPr>
              <a:t>Mutex</a:t>
            </a:r>
          </a:p>
          <a:p>
            <a:r>
              <a:rPr lang="en-US" dirty="0" err="1">
                <a:solidFill>
                  <a:schemeClr val="accent4">
                    <a:lumMod val="75000"/>
                  </a:schemeClr>
                </a:solidFill>
                <a:highlight>
                  <a:srgbClr val="00FFFF"/>
                </a:highlight>
                <a:cs typeface="Consolas" panose="020B0609020204030204" pitchFamily="49" charset="0"/>
              </a:rPr>
              <a:t>RwLock</a:t>
            </a:r>
            <a:endParaRPr lang="en-US" dirty="0">
              <a:solidFill>
                <a:schemeClr val="accent4">
                  <a:lumMod val="75000"/>
                </a:schemeClr>
              </a:solidFill>
              <a:highlight>
                <a:srgbClr val="00FFFF"/>
              </a:highlight>
              <a:cs typeface="Consolas" panose="020B0609020204030204" pitchFamily="49" charset="0"/>
            </a:endParaRPr>
          </a:p>
        </p:txBody>
      </p:sp>
      <p:sp>
        <p:nvSpPr>
          <p:cNvPr id="4" name="Slide Number Placeholder 3">
            <a:extLst>
              <a:ext uri="{FF2B5EF4-FFF2-40B4-BE49-F238E27FC236}">
                <a16:creationId xmlns:a16="http://schemas.microsoft.com/office/drawing/2014/main" id="{51BDA528-9AEE-A5DE-3751-F1C5824D1F40}"/>
              </a:ext>
            </a:extLst>
          </p:cNvPr>
          <p:cNvSpPr>
            <a:spLocks noGrp="1"/>
          </p:cNvSpPr>
          <p:nvPr>
            <p:ph type="sldNum" sz="quarter" idx="10"/>
          </p:nvPr>
        </p:nvSpPr>
        <p:spPr/>
        <p:txBody>
          <a:bodyPr/>
          <a:lstStyle/>
          <a:p>
            <a:fld id="{6244B543-AA52-EB47-B3A9-0A2A6FE25F7B}" type="slidenum">
              <a:rPr lang="en-US" smtClean="0"/>
              <a:t>31</a:t>
            </a:fld>
            <a:endParaRPr lang="en-US" dirty="0"/>
          </a:p>
        </p:txBody>
      </p:sp>
      <p:sp>
        <p:nvSpPr>
          <p:cNvPr id="5" name="Right Brace 4">
            <a:extLst>
              <a:ext uri="{FF2B5EF4-FFF2-40B4-BE49-F238E27FC236}">
                <a16:creationId xmlns:a16="http://schemas.microsoft.com/office/drawing/2014/main" id="{8F6554D0-0923-B6C4-20CA-9538AB7E9C39}"/>
              </a:ext>
            </a:extLst>
          </p:cNvPr>
          <p:cNvSpPr/>
          <p:nvPr/>
        </p:nvSpPr>
        <p:spPr>
          <a:xfrm>
            <a:off x="2758190" y="4212236"/>
            <a:ext cx="314794" cy="1094282"/>
          </a:xfrm>
          <a:prstGeom prst="rightBrace">
            <a:avLst/>
          </a:prstGeom>
          <a:ln w="76200">
            <a:solidFill>
              <a:schemeClr val="accent2">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F2F2F1BF-E562-CE05-7F02-5B97953EED61}"/>
              </a:ext>
            </a:extLst>
          </p:cNvPr>
          <p:cNvSpPr txBox="1"/>
          <p:nvPr/>
        </p:nvSpPr>
        <p:spPr>
          <a:xfrm>
            <a:off x="3372786" y="4527030"/>
            <a:ext cx="6061023" cy="461665"/>
          </a:xfrm>
          <a:prstGeom prst="rect">
            <a:avLst/>
          </a:prstGeom>
          <a:noFill/>
        </p:spPr>
        <p:txBody>
          <a:bodyPr wrap="square" rtlCol="0">
            <a:spAutoFit/>
          </a:bodyPr>
          <a:lstStyle/>
          <a:p>
            <a:r>
              <a:rPr lang="en-US" sz="2400" dirty="0">
                <a:solidFill>
                  <a:schemeClr val="accent2">
                    <a:lumMod val="75000"/>
                  </a:schemeClr>
                </a:solidFill>
              </a:rPr>
              <a:t>Not thread-safe; single-threaded sharing only</a:t>
            </a:r>
          </a:p>
        </p:txBody>
      </p:sp>
      <p:sp>
        <p:nvSpPr>
          <p:cNvPr id="8" name="Right Brace 7">
            <a:extLst>
              <a:ext uri="{FF2B5EF4-FFF2-40B4-BE49-F238E27FC236}">
                <a16:creationId xmlns:a16="http://schemas.microsoft.com/office/drawing/2014/main" id="{87842499-EA2F-7E8C-A6AC-D52529988D1E}"/>
              </a:ext>
            </a:extLst>
          </p:cNvPr>
          <p:cNvSpPr/>
          <p:nvPr/>
        </p:nvSpPr>
        <p:spPr>
          <a:xfrm>
            <a:off x="2773181" y="5398592"/>
            <a:ext cx="314794" cy="957759"/>
          </a:xfrm>
          <a:prstGeom prst="rightBrace">
            <a:avLst/>
          </a:prstGeom>
          <a:ln w="76200">
            <a:solidFill>
              <a:schemeClr val="accent4">
                <a:lumMod val="75000"/>
              </a:schemeClr>
            </a:solidFill>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solidFill>
                <a:schemeClr val="accent4">
                  <a:lumMod val="75000"/>
                </a:schemeClr>
              </a:solidFill>
            </a:endParaRPr>
          </a:p>
        </p:txBody>
      </p:sp>
      <p:sp>
        <p:nvSpPr>
          <p:cNvPr id="9" name="TextBox 8">
            <a:extLst>
              <a:ext uri="{FF2B5EF4-FFF2-40B4-BE49-F238E27FC236}">
                <a16:creationId xmlns:a16="http://schemas.microsoft.com/office/drawing/2014/main" id="{49EB3D3D-4A53-0A32-1015-6E9912732432}"/>
              </a:ext>
            </a:extLst>
          </p:cNvPr>
          <p:cNvSpPr txBox="1"/>
          <p:nvPr/>
        </p:nvSpPr>
        <p:spPr>
          <a:xfrm>
            <a:off x="3319071" y="5596386"/>
            <a:ext cx="6061023" cy="461665"/>
          </a:xfrm>
          <a:prstGeom prst="rect">
            <a:avLst/>
          </a:prstGeom>
          <a:noFill/>
        </p:spPr>
        <p:txBody>
          <a:bodyPr wrap="square" rtlCol="0">
            <a:spAutoFit/>
          </a:bodyPr>
          <a:lstStyle/>
          <a:p>
            <a:r>
              <a:rPr lang="en-US" sz="2400" dirty="0">
                <a:solidFill>
                  <a:schemeClr val="accent4">
                    <a:lumMod val="75000"/>
                  </a:schemeClr>
                </a:solidFill>
              </a:rPr>
              <a:t>Thread safe; can be shared across threads</a:t>
            </a:r>
          </a:p>
        </p:txBody>
      </p:sp>
      <p:sp>
        <p:nvSpPr>
          <p:cNvPr id="6" name="TextBox 5">
            <a:extLst>
              <a:ext uri="{FF2B5EF4-FFF2-40B4-BE49-F238E27FC236}">
                <a16:creationId xmlns:a16="http://schemas.microsoft.com/office/drawing/2014/main" id="{4849123D-C51F-83E9-A87A-6C1D55651251}"/>
              </a:ext>
            </a:extLst>
          </p:cNvPr>
          <p:cNvSpPr txBox="1"/>
          <p:nvPr/>
        </p:nvSpPr>
        <p:spPr>
          <a:xfrm>
            <a:off x="9611190" y="4026726"/>
            <a:ext cx="2342214" cy="2031325"/>
          </a:xfrm>
          <a:prstGeom prst="rect">
            <a:avLst/>
          </a:prstGeom>
          <a:noFill/>
        </p:spPr>
        <p:txBody>
          <a:bodyPr wrap="square" rtlCol="0">
            <a:spAutoFit/>
          </a:bodyPr>
          <a:lstStyle/>
          <a:p>
            <a:pPr algn="ctr"/>
            <a:r>
              <a:rPr lang="en-US" dirty="0"/>
              <a:t>(I’m not going to be optimizing thread contention or anything, and I’m only choosing </a:t>
            </a:r>
            <a:r>
              <a:rPr lang="en-US" dirty="0" err="1"/>
              <a:t>RwLock</a:t>
            </a:r>
            <a:r>
              <a:rPr lang="en-US" dirty="0"/>
              <a:t> because it has the best </a:t>
            </a:r>
            <a:r>
              <a:rPr lang="en-US" dirty="0" err="1"/>
              <a:t>Verus</a:t>
            </a:r>
            <a:r>
              <a:rPr lang="en-US" dirty="0"/>
              <a:t> support)</a:t>
            </a:r>
          </a:p>
        </p:txBody>
      </p:sp>
    </p:spTree>
    <p:extLst>
      <p:ext uri="{BB962C8B-B14F-4D97-AF65-F5344CB8AC3E}">
        <p14:creationId xmlns:p14="http://schemas.microsoft.com/office/powerpoint/2010/main" val="1926604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32</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8" name="Rounded Rectangle 7">
            <a:extLst>
              <a:ext uri="{FF2B5EF4-FFF2-40B4-BE49-F238E27FC236}">
                <a16:creationId xmlns:a16="http://schemas.microsoft.com/office/drawing/2014/main" id="{0C9F334E-2974-6117-98AF-DBB12E556291}"/>
              </a:ext>
            </a:extLst>
          </p:cNvPr>
          <p:cNvSpPr/>
          <p:nvPr/>
        </p:nvSpPr>
        <p:spPr>
          <a:xfrm>
            <a:off x="7516318" y="1916412"/>
            <a:ext cx="3837482" cy="2173574"/>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With Rust’s </a:t>
            </a:r>
            <a:r>
              <a:rPr lang="en-US" dirty="0" err="1"/>
              <a:t>RwLock</a:t>
            </a:r>
            <a:r>
              <a:rPr lang="en-US" dirty="0"/>
              <a:t>, the lock is automatically released when </a:t>
            </a:r>
            <a:r>
              <a:rPr lang="en-US" sz="1600" dirty="0">
                <a:highlight>
                  <a:srgbClr val="00FFFF"/>
                </a:highlight>
                <a:latin typeface="Consolas" panose="020B0609020204030204" pitchFamily="49" charset="0"/>
                <a:cs typeface="Consolas" panose="020B0609020204030204" pitchFamily="49" charset="0"/>
              </a:rPr>
              <a:t>handle</a:t>
            </a:r>
            <a:r>
              <a:rPr lang="en-US" dirty="0"/>
              <a:t> goes out of scope.</a:t>
            </a:r>
          </a:p>
          <a:p>
            <a:pPr algn="ctr"/>
            <a:endParaRPr lang="en-US" dirty="0"/>
          </a:p>
          <a:p>
            <a:pPr algn="ctr"/>
            <a:r>
              <a:rPr lang="en-US" dirty="0">
                <a:solidFill>
                  <a:srgbClr val="FF0000"/>
                </a:solidFill>
              </a:rPr>
              <a:t>Note though this </a:t>
            </a:r>
            <a:r>
              <a:rPr lang="en-US" i="1" dirty="0">
                <a:solidFill>
                  <a:srgbClr val="FF0000"/>
                </a:solidFill>
              </a:rPr>
              <a:t>isn’t</a:t>
            </a:r>
            <a:r>
              <a:rPr lang="en-US" dirty="0">
                <a:solidFill>
                  <a:srgbClr val="FF0000"/>
                </a:solidFill>
              </a:rPr>
              <a:t> true for </a:t>
            </a:r>
            <a:r>
              <a:rPr lang="en-US" dirty="0" err="1">
                <a:solidFill>
                  <a:srgbClr val="FF0000"/>
                </a:solidFill>
              </a:rPr>
              <a:t>Verus’s</a:t>
            </a:r>
            <a:r>
              <a:rPr lang="en-US" dirty="0">
                <a:solidFill>
                  <a:srgbClr val="FF0000"/>
                </a:solidFill>
              </a:rPr>
              <a:t> </a:t>
            </a:r>
            <a:r>
              <a:rPr lang="en-US" sz="1600" dirty="0" err="1">
                <a:solidFill>
                  <a:srgbClr val="FF0000"/>
                </a:solidFill>
                <a:latin typeface="Consolas" panose="020B0609020204030204" pitchFamily="49" charset="0"/>
                <a:cs typeface="Consolas" panose="020B0609020204030204" pitchFamily="49" charset="0"/>
              </a:rPr>
              <a:t>RwLock</a:t>
            </a:r>
            <a:r>
              <a:rPr lang="en-US" dirty="0">
                <a:solidFill>
                  <a:srgbClr val="FF0000"/>
                </a:solidFill>
              </a:rPr>
              <a:t> in </a:t>
            </a:r>
            <a:r>
              <a:rPr lang="en-US" sz="1600" dirty="0" err="1">
                <a:solidFill>
                  <a:srgbClr val="FF0000"/>
                </a:solidFill>
                <a:latin typeface="Consolas" panose="020B0609020204030204" pitchFamily="49" charset="0"/>
                <a:cs typeface="Consolas" panose="020B0609020204030204" pitchFamily="49" charset="0"/>
              </a:rPr>
              <a:t>vstd</a:t>
            </a:r>
            <a:endParaRPr lang="en-US" sz="1600" dirty="0">
              <a:solidFill>
                <a:srgbClr val="FF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537976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33</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ref_cell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RefCell</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.ref_cell.borrow_mut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291570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34</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8" name="Rounded Rectangle 7">
            <a:extLst>
              <a:ext uri="{FF2B5EF4-FFF2-40B4-BE49-F238E27FC236}">
                <a16:creationId xmlns:a16="http://schemas.microsoft.com/office/drawing/2014/main" id="{0C9F334E-2974-6117-98AF-DBB12E556291}"/>
              </a:ext>
            </a:extLst>
          </p:cNvPr>
          <p:cNvSpPr/>
          <p:nvPr/>
        </p:nvSpPr>
        <p:spPr>
          <a:xfrm>
            <a:off x="7516318" y="1916412"/>
            <a:ext cx="3837482" cy="2173574"/>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Which type you want to use depends on your specific requirements, but verification will likely use the same basic idea in any case.</a:t>
            </a:r>
            <a:endParaRPr lang="en-US" sz="2000" dirty="0">
              <a:solidFill>
                <a:srgbClr val="FF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04254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9D74-7282-F358-95A2-20BCAE899EAD}"/>
              </a:ext>
            </a:extLst>
          </p:cNvPr>
          <p:cNvSpPr>
            <a:spLocks noGrp="1"/>
          </p:cNvSpPr>
          <p:nvPr>
            <p:ph type="title"/>
          </p:nvPr>
        </p:nvSpPr>
        <p:spPr>
          <a:xfrm>
            <a:off x="2355574" y="2717411"/>
            <a:ext cx="9836426" cy="1325563"/>
          </a:xfrm>
        </p:spPr>
        <p:txBody>
          <a:bodyPr>
            <a:noAutofit/>
          </a:bodyPr>
          <a:lstStyle/>
          <a:p>
            <a:r>
              <a:rPr lang="en-US" sz="9600" dirty="0"/>
              <a:t>[</a:t>
            </a:r>
            <a:r>
              <a:rPr lang="en-US" sz="9600" dirty="0" err="1"/>
              <a:t>RwLock</a:t>
            </a:r>
            <a:r>
              <a:rPr lang="en-US" sz="9600" dirty="0"/>
              <a:t> demo]</a:t>
            </a:r>
          </a:p>
        </p:txBody>
      </p:sp>
      <p:sp>
        <p:nvSpPr>
          <p:cNvPr id="4" name="Slide Number Placeholder 3">
            <a:extLst>
              <a:ext uri="{FF2B5EF4-FFF2-40B4-BE49-F238E27FC236}">
                <a16:creationId xmlns:a16="http://schemas.microsoft.com/office/drawing/2014/main" id="{3DFE2F89-EE13-F9DE-A2BE-34438928E96D}"/>
              </a:ext>
            </a:extLst>
          </p:cNvPr>
          <p:cNvSpPr>
            <a:spLocks noGrp="1"/>
          </p:cNvSpPr>
          <p:nvPr>
            <p:ph type="sldNum" sz="quarter" idx="10"/>
          </p:nvPr>
        </p:nvSpPr>
        <p:spPr/>
        <p:txBody>
          <a:bodyPr/>
          <a:lstStyle/>
          <a:p>
            <a:fld id="{6244B543-AA52-EB47-B3A9-0A2A6FE25F7B}" type="slidenum">
              <a:rPr lang="en-US" smtClean="0"/>
              <a:t>35</a:t>
            </a:fld>
            <a:endParaRPr lang="en-US" dirty="0"/>
          </a:p>
        </p:txBody>
      </p:sp>
    </p:spTree>
    <p:extLst>
      <p:ext uri="{BB962C8B-B14F-4D97-AF65-F5344CB8AC3E}">
        <p14:creationId xmlns:p14="http://schemas.microsoft.com/office/powerpoint/2010/main" val="42650357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Verifying the </a:t>
            </a:r>
            <a:r>
              <a:rPr lang="en-US" dirty="0" err="1"/>
              <a:t>memoizer</a:t>
            </a:r>
            <a:endParaRPr lang="en-US" dirty="0"/>
          </a:p>
        </p:txBody>
      </p:sp>
      <p:sp>
        <p:nvSpPr>
          <p:cNvPr id="3" name="Content Placeholder 2">
            <a:extLst>
              <a:ext uri="{FF2B5EF4-FFF2-40B4-BE49-F238E27FC236}">
                <a16:creationId xmlns:a16="http://schemas.microsoft.com/office/drawing/2014/main" id="{308FEBBD-69EE-388A-15E7-F1BDF37F52BC}"/>
              </a:ext>
            </a:extLst>
          </p:cNvPr>
          <p:cNvSpPr>
            <a:spLocks noGrp="1"/>
          </p:cNvSpPr>
          <p:nvPr>
            <p:ph idx="1"/>
          </p:nvPr>
        </p:nvSpPr>
        <p:spPr/>
        <p:txBody>
          <a:bodyPr/>
          <a:lstStyle/>
          <a:p>
            <a:pPr marL="0" indent="0">
              <a:buNone/>
            </a:pPr>
            <a:r>
              <a:rPr lang="en-US" dirty="0"/>
              <a:t>Start with the spec:</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36</a:t>
            </a:fld>
            <a:endParaRPr lang="en-US" dirty="0"/>
          </a:p>
        </p:txBody>
      </p:sp>
      <p:grpSp>
        <p:nvGrpSpPr>
          <p:cNvPr id="11" name="Group 10">
            <a:extLst>
              <a:ext uri="{FF2B5EF4-FFF2-40B4-BE49-F238E27FC236}">
                <a16:creationId xmlns:a16="http://schemas.microsoft.com/office/drawing/2014/main" id="{3B44F41E-E08A-B022-6A5B-749B7FC1448D}"/>
              </a:ext>
            </a:extLst>
          </p:cNvPr>
          <p:cNvGrpSpPr/>
          <p:nvPr/>
        </p:nvGrpSpPr>
        <p:grpSpPr>
          <a:xfrm>
            <a:off x="2229853" y="3545305"/>
            <a:ext cx="8983579" cy="753980"/>
            <a:chOff x="2229853" y="3545305"/>
            <a:chExt cx="8983579" cy="753980"/>
          </a:xfrm>
        </p:grpSpPr>
        <p:sp>
          <p:nvSpPr>
            <p:cNvPr id="7" name="Rectangle 6">
              <a:extLst>
                <a:ext uri="{FF2B5EF4-FFF2-40B4-BE49-F238E27FC236}">
                  <a16:creationId xmlns:a16="http://schemas.microsoft.com/office/drawing/2014/main" id="{A66AD8BD-09C7-4575-F5FE-316A40C2CA02}"/>
                </a:ext>
              </a:extLst>
            </p:cNvPr>
            <p:cNvSpPr/>
            <p:nvPr/>
          </p:nvSpPr>
          <p:spPr>
            <a:xfrm>
              <a:off x="2229853" y="3545305"/>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grpSp>
      <p:grpSp>
        <p:nvGrpSpPr>
          <p:cNvPr id="12" name="Group 11">
            <a:extLst>
              <a:ext uri="{FF2B5EF4-FFF2-40B4-BE49-F238E27FC236}">
                <a16:creationId xmlns:a16="http://schemas.microsoft.com/office/drawing/2014/main" id="{B23E2B86-50FF-374E-89BE-2D5F29E159C3}"/>
              </a:ext>
            </a:extLst>
          </p:cNvPr>
          <p:cNvGrpSpPr/>
          <p:nvPr/>
        </p:nvGrpSpPr>
        <p:grpSpPr>
          <a:xfrm>
            <a:off x="2574758" y="5093368"/>
            <a:ext cx="9047747" cy="1083595"/>
            <a:chOff x="2574758" y="5093368"/>
            <a:chExt cx="9047747" cy="1083595"/>
          </a:xfrm>
        </p:grpSpPr>
        <p:sp>
          <p:nvSpPr>
            <p:cNvPr id="8" name="Rectangle 7">
              <a:extLst>
                <a:ext uri="{FF2B5EF4-FFF2-40B4-BE49-F238E27FC236}">
                  <a16:creationId xmlns:a16="http://schemas.microsoft.com/office/drawing/2014/main" id="{752B3F8C-22FD-3B5D-3902-AB08230AB741}"/>
                </a:ext>
              </a:extLst>
            </p:cNvPr>
            <p:cNvSpPr/>
            <p:nvPr/>
          </p:nvSpPr>
          <p:spPr>
            <a:xfrm>
              <a:off x="2574758" y="5093368"/>
              <a:ext cx="4010526" cy="288758"/>
            </a:xfrm>
            <a:prstGeom prst="rect">
              <a:avLst/>
            </a:prstGeom>
            <a:solidFill>
              <a:schemeClr val="accent5">
                <a:lumMod val="20000"/>
                <a:lumOff val="8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grpSp>
      <p:sp>
        <p:nvSpPr>
          <p:cNvPr id="6" name="TextBox 5">
            <a:extLst>
              <a:ext uri="{FF2B5EF4-FFF2-40B4-BE49-F238E27FC236}">
                <a16:creationId xmlns:a16="http://schemas.microsoft.com/office/drawing/2014/main" id="{58C485DB-6EE3-0B7F-5BF7-A29E293EAAD5}"/>
              </a:ext>
            </a:extLst>
          </p:cNvPr>
          <p:cNvSpPr txBox="1"/>
          <p:nvPr/>
        </p:nvSpPr>
        <p:spPr>
          <a:xfrm>
            <a:off x="1483895" y="256649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(&amp;</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754833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8C485DB-6EE3-0B7F-5BF7-A29E293EAAD5}"/>
              </a:ext>
            </a:extLst>
          </p:cNvPr>
          <p:cNvSpPr txBox="1"/>
          <p:nvPr/>
        </p:nvSpPr>
        <p:spPr>
          <a:xfrm>
            <a:off x="1483895" y="2566492"/>
            <a:ext cx="10515600" cy="3477875"/>
          </a:xfrm>
          <a:prstGeom prst="rect">
            <a:avLst/>
          </a:prstGeom>
          <a:noFill/>
        </p:spPr>
        <p:txBody>
          <a:bodyPr wrap="square">
            <a:spAutoFit/>
          </a:bodyPr>
          <a:lstStyle/>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spec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expensive_function</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b="0" i="0" dirty="0">
                <a:solidFill>
                  <a:srgbClr val="000000"/>
                </a:solidFill>
                <a:effectLst/>
                <a:latin typeface="Consolas" panose="020B0609020204030204" pitchFamily="49" charset="0"/>
                <a:cs typeface="Consolas" panose="020B0609020204030204" pitchFamily="49" charset="0"/>
              </a:rPr>
              <a:t>{ ... }</a:t>
            </a:r>
          </a:p>
          <a:p>
            <a:endParaRPr lang="en-US" sz="2000" dirty="0">
              <a:solidFill>
                <a:srgbClr val="000000"/>
              </a:solidFill>
              <a:latin typeface="Consolas" panose="020B0609020204030204" pitchFamily="49" charset="0"/>
              <a:cs typeface="Consolas" panose="020B0609020204030204" pitchFamily="49" charset="0"/>
            </a:endParaRPr>
          </a:p>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Memoizer</a:t>
            </a:r>
            <a:r>
              <a:rPr lang="en-US" sz="2000" b="0" i="0" dirty="0">
                <a:solidFill>
                  <a:srgbClr val="000000"/>
                </a:solidFill>
                <a:effectLst/>
                <a:latin typeface="Consolas" panose="020B0609020204030204" pitchFamily="49" charset="0"/>
                <a:cs typeface="Consolas" panose="020B0609020204030204" pitchFamily="49" charset="0"/>
              </a:rPr>
              <a: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pub</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0030F2"/>
                </a:solidFill>
                <a:effectLst/>
                <a:latin typeface="Consolas" panose="020B0609020204030204" pitchFamily="49" charset="0"/>
                <a:cs typeface="Consolas" panose="020B0609020204030204" pitchFamily="49" charset="0"/>
              </a:rPr>
              <a:t>get</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000000"/>
                </a:solidFill>
                <a:effectLst/>
                <a:highlight>
                  <a:srgbClr val="00FFFF"/>
                </a:highlight>
                <a:latin typeface="Consolas" panose="020B0609020204030204" pitchFamily="49" charset="0"/>
                <a:cs typeface="Consolas" panose="020B0609020204030204" pitchFamily="49" charset="0"/>
              </a:rPr>
              <a:t>&amp;</a:t>
            </a:r>
            <a:r>
              <a:rPr lang="en-US" sz="2000" b="0" i="0" dirty="0">
                <a:solidFill>
                  <a:srgbClr val="9D00EC"/>
                </a:solidFill>
                <a:effectLst/>
                <a:highlight>
                  <a:srgbClr val="00FFFF"/>
                </a:highligh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&amp;</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 -&gt; Output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output == </a:t>
            </a:r>
            <a:r>
              <a:rPr lang="en-US" sz="2000" b="0" i="0" dirty="0" err="1">
                <a:solidFill>
                  <a:srgbClr val="000000"/>
                </a:solidFill>
                <a:effectLst/>
                <a:latin typeface="Consolas" panose="020B0609020204030204" pitchFamily="49" charset="0"/>
                <a:cs typeface="Consolas" panose="020B0609020204030204" pitchFamily="49" charset="0"/>
              </a:rPr>
              <a:t>func</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err="1">
                <a:solidFill>
                  <a:srgbClr val="000000"/>
                </a:solidFill>
                <a:effectLst/>
                <a:latin typeface="Consolas" panose="020B0609020204030204" pitchFamily="49" charset="0"/>
                <a:cs typeface="Consolas" panose="020B0609020204030204" pitchFamily="49" charset="0"/>
              </a:rPr>
              <a:t>args</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 ...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51E9FE90-4240-4DA6-5B08-F0B3D089A58D}"/>
              </a:ext>
            </a:extLst>
          </p:cNvPr>
          <p:cNvSpPr>
            <a:spLocks noGrp="1"/>
          </p:cNvSpPr>
          <p:nvPr>
            <p:ph type="title"/>
          </p:nvPr>
        </p:nvSpPr>
        <p:spPr/>
        <p:txBody>
          <a:bodyPr/>
          <a:lstStyle/>
          <a:p>
            <a:r>
              <a:rPr lang="en-US" dirty="0"/>
              <a:t>Verifying the </a:t>
            </a:r>
            <a:r>
              <a:rPr lang="en-US" dirty="0" err="1"/>
              <a:t>memoizer</a:t>
            </a:r>
            <a:endParaRPr lang="en-US" dirty="0"/>
          </a:p>
        </p:txBody>
      </p:sp>
      <p:sp>
        <p:nvSpPr>
          <p:cNvPr id="3" name="Content Placeholder 2">
            <a:extLst>
              <a:ext uri="{FF2B5EF4-FFF2-40B4-BE49-F238E27FC236}">
                <a16:creationId xmlns:a16="http://schemas.microsoft.com/office/drawing/2014/main" id="{308FEBBD-69EE-388A-15E7-F1BDF37F52BC}"/>
              </a:ext>
            </a:extLst>
          </p:cNvPr>
          <p:cNvSpPr>
            <a:spLocks noGrp="1"/>
          </p:cNvSpPr>
          <p:nvPr>
            <p:ph idx="1"/>
          </p:nvPr>
        </p:nvSpPr>
        <p:spPr>
          <a:xfrm>
            <a:off x="838200" y="1825625"/>
            <a:ext cx="10515600" cy="740867"/>
          </a:xfrm>
        </p:spPr>
        <p:txBody>
          <a:bodyPr/>
          <a:lstStyle/>
          <a:p>
            <a:pPr marL="0" indent="0">
              <a:buNone/>
            </a:pPr>
            <a:r>
              <a:rPr lang="en-US" dirty="0"/>
              <a:t>Start with the spec:</a:t>
            </a:r>
          </a:p>
        </p:txBody>
      </p:sp>
      <p:sp>
        <p:nvSpPr>
          <p:cNvPr id="4" name="Slide Number Placeholder 3">
            <a:extLst>
              <a:ext uri="{FF2B5EF4-FFF2-40B4-BE49-F238E27FC236}">
                <a16:creationId xmlns:a16="http://schemas.microsoft.com/office/drawing/2014/main" id="{96DCEE3D-D6C4-0CAC-6249-8438246DD0C7}"/>
              </a:ext>
            </a:extLst>
          </p:cNvPr>
          <p:cNvSpPr>
            <a:spLocks noGrp="1"/>
          </p:cNvSpPr>
          <p:nvPr>
            <p:ph type="sldNum" sz="quarter" idx="10"/>
          </p:nvPr>
        </p:nvSpPr>
        <p:spPr/>
        <p:txBody>
          <a:bodyPr/>
          <a:lstStyle/>
          <a:p>
            <a:fld id="{6244B543-AA52-EB47-B3A9-0A2A6FE25F7B}" type="slidenum">
              <a:rPr lang="en-US" smtClean="0"/>
              <a:t>37</a:t>
            </a:fld>
            <a:endParaRPr lang="en-US" dirty="0"/>
          </a:p>
        </p:txBody>
      </p:sp>
      <p:sp>
        <p:nvSpPr>
          <p:cNvPr id="9" name="Rounded Rectangular Callout 8">
            <a:extLst>
              <a:ext uri="{FF2B5EF4-FFF2-40B4-BE49-F238E27FC236}">
                <a16:creationId xmlns:a16="http://schemas.microsoft.com/office/drawing/2014/main" id="{12FABF97-1145-874D-47D3-7616185CBE07}"/>
              </a:ext>
            </a:extLst>
          </p:cNvPr>
          <p:cNvSpPr/>
          <p:nvPr/>
        </p:nvSpPr>
        <p:spPr>
          <a:xfrm>
            <a:off x="7202906" y="3689685"/>
            <a:ext cx="4010526" cy="609600"/>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Function must be deterministic</a:t>
            </a:r>
          </a:p>
        </p:txBody>
      </p:sp>
      <p:sp>
        <p:nvSpPr>
          <p:cNvPr id="10" name="Rounded Rectangular Callout 9">
            <a:extLst>
              <a:ext uri="{FF2B5EF4-FFF2-40B4-BE49-F238E27FC236}">
                <a16:creationId xmlns:a16="http://schemas.microsoft.com/office/drawing/2014/main" id="{89AC2F72-C97B-DEF3-0664-AC7F75812A39}"/>
              </a:ext>
            </a:extLst>
          </p:cNvPr>
          <p:cNvSpPr/>
          <p:nvPr/>
        </p:nvSpPr>
        <p:spPr>
          <a:xfrm>
            <a:off x="7611979" y="5366331"/>
            <a:ext cx="4010526" cy="810632"/>
          </a:xfrm>
          <a:prstGeom prst="wedgeRoundRectCallout">
            <a:avLst>
              <a:gd name="adj1" fmla="val -69265"/>
              <a:gd name="adj2" fmla="val -52186"/>
              <a:gd name="adj3" fmla="val 16667"/>
            </a:avLst>
          </a:prstGeom>
          <a:solidFill>
            <a:schemeClr val="accent5">
              <a:lumMod val="20000"/>
              <a:lumOff val="8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Memoizer</a:t>
            </a:r>
            <a:r>
              <a:rPr lang="en-US" dirty="0"/>
              <a:t> is deterministic and computes the same function</a:t>
            </a:r>
          </a:p>
        </p:txBody>
      </p:sp>
      <p:sp>
        <p:nvSpPr>
          <p:cNvPr id="13" name="Rounded Rectangle 12">
            <a:extLst>
              <a:ext uri="{FF2B5EF4-FFF2-40B4-BE49-F238E27FC236}">
                <a16:creationId xmlns:a16="http://schemas.microsoft.com/office/drawing/2014/main" id="{2D71FEC4-337A-235A-031C-C9197B984BBC}"/>
              </a:ext>
            </a:extLst>
          </p:cNvPr>
          <p:cNvSpPr/>
          <p:nvPr/>
        </p:nvSpPr>
        <p:spPr>
          <a:xfrm>
            <a:off x="2053389" y="6044367"/>
            <a:ext cx="4523874" cy="740867"/>
          </a:xfrm>
          <a:prstGeom prst="roundRect">
            <a:avLst/>
          </a:prstGeom>
          <a:solidFill>
            <a:srgbClr val="ADF4EE"/>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dirty="0"/>
              <a:t>Observe again how the mutation is encapsulated</a:t>
            </a:r>
          </a:p>
        </p:txBody>
      </p:sp>
    </p:spTree>
    <p:extLst>
      <p:ext uri="{BB962C8B-B14F-4D97-AF65-F5344CB8AC3E}">
        <p14:creationId xmlns:p14="http://schemas.microsoft.com/office/powerpoint/2010/main" val="3910659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FF69-B670-FB01-9822-1E38DFD8524D}"/>
              </a:ext>
            </a:extLst>
          </p:cNvPr>
          <p:cNvSpPr>
            <a:spLocks noGrp="1"/>
          </p:cNvSpPr>
          <p:nvPr>
            <p:ph type="title"/>
          </p:nvPr>
        </p:nvSpPr>
        <p:spPr/>
        <p:txBody>
          <a:bodyPr/>
          <a:lstStyle/>
          <a:p>
            <a:r>
              <a:rPr lang="en-US" dirty="0"/>
              <a:t>Example: </a:t>
            </a:r>
            <a:r>
              <a:rPr lang="en-US" b="1" dirty="0" err="1"/>
              <a:t>Memoizing</a:t>
            </a:r>
            <a:r>
              <a:rPr lang="en-US" b="1" dirty="0"/>
              <a:t> a deterministic </a:t>
            </a:r>
            <a:r>
              <a:rPr lang="en-US" b="1" dirty="0" err="1"/>
              <a:t>fn</a:t>
            </a:r>
            <a:endParaRPr lang="en-US" dirty="0"/>
          </a:p>
        </p:txBody>
      </p:sp>
      <p:sp>
        <p:nvSpPr>
          <p:cNvPr id="4" name="Slide Number Placeholder 3">
            <a:extLst>
              <a:ext uri="{FF2B5EF4-FFF2-40B4-BE49-F238E27FC236}">
                <a16:creationId xmlns:a16="http://schemas.microsoft.com/office/drawing/2014/main" id="{92DC9525-7323-55C7-A0F5-1A5FD31358BF}"/>
              </a:ext>
            </a:extLst>
          </p:cNvPr>
          <p:cNvSpPr>
            <a:spLocks noGrp="1"/>
          </p:cNvSpPr>
          <p:nvPr>
            <p:ph type="sldNum" sz="quarter" idx="10"/>
          </p:nvPr>
        </p:nvSpPr>
        <p:spPr/>
        <p:txBody>
          <a:bodyPr/>
          <a:lstStyle/>
          <a:p>
            <a:fld id="{6244B543-AA52-EB47-B3A9-0A2A6FE25F7B}" type="slidenum">
              <a:rPr lang="en-US" smtClean="0"/>
              <a:t>38</a:t>
            </a:fld>
            <a:endParaRPr lang="en-US" dirty="0"/>
          </a:p>
        </p:txBody>
      </p:sp>
      <p:sp>
        <p:nvSpPr>
          <p:cNvPr id="5" name="TextBox 4">
            <a:extLst>
              <a:ext uri="{FF2B5EF4-FFF2-40B4-BE49-F238E27FC236}">
                <a16:creationId xmlns:a16="http://schemas.microsoft.com/office/drawing/2014/main" id="{4FAF91D7-EDFE-99C2-64F3-1FA115C3E32D}"/>
              </a:ext>
            </a:extLst>
          </p:cNvPr>
          <p:cNvSpPr txBox="1"/>
          <p:nvPr/>
        </p:nvSpPr>
        <p:spPr>
          <a:xfrm>
            <a:off x="838200" y="1458496"/>
            <a:ext cx="11864715" cy="5262979"/>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 */</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lock: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RwLock</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&lt;</a:t>
            </a:r>
            <a:r>
              <a:rPr lang="en-US" sz="1600" b="0" i="0" dirty="0">
                <a:solidFill>
                  <a:srgbClr val="000000"/>
                </a:solidFill>
                <a:effectLst/>
                <a:latin typeface="Consolas" panose="020B0609020204030204" pitchFamily="49" charset="0"/>
                <a:cs typeface="Consolas" panose="020B0609020204030204" pitchFamily="49" charset="0"/>
              </a:rPr>
              <a:t>HashMap&lt;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Output&gt;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&gt;</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impl</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Memoizer</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pub</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(&amp;</a:t>
            </a:r>
            <a:r>
              <a:rPr lang="en-US" sz="1600" b="0" i="0" dirty="0">
                <a:solidFill>
                  <a:srgbClr val="9D00EC"/>
                </a:solidFill>
                <a:effectLst/>
                <a:latin typeface="Consolas" panose="020B0609020204030204" pitchFamily="49" charset="0"/>
                <a:cs typeface="Consolas" panose="020B0609020204030204" pitchFamily="49" charset="0"/>
              </a:rPr>
              <a:t>self</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&amp;</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-&gt; Output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highlight>
                  <a:srgbClr val="00FFFF"/>
                </a:highlight>
                <a:latin typeface="Consolas" panose="020B0609020204030204" pitchFamily="49" charset="0"/>
                <a:cs typeface="Consolas" panose="020B0609020204030204" pitchFamily="49" charset="0"/>
              </a:rPr>
              <a:t>let</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 = </a:t>
            </a:r>
            <a:r>
              <a:rPr lang="en-US" sz="1600" b="0" i="0" dirty="0" err="1">
                <a:solidFill>
                  <a:srgbClr val="9D00EC"/>
                </a:solidFill>
                <a:effectLst/>
                <a:highlight>
                  <a:srgbClr val="00FFFF"/>
                </a:highlight>
                <a:latin typeface="Consolas" panose="020B0609020204030204" pitchFamily="49" charset="0"/>
                <a:cs typeface="Consolas" panose="020B0609020204030204" pitchFamily="49" charset="0"/>
              </a:rPr>
              <a:t>self</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.lock.write</a:t>
            </a:r>
            <a:r>
              <a:rPr lang="en-US" sz="1600" b="0" i="0" dirty="0">
                <a:solidFill>
                  <a:srgbClr val="000000"/>
                </a:solidFill>
                <a:effectLst/>
                <a:highlight>
                  <a:srgbClr val="00FFFF"/>
                </a:highlight>
                <a:latin typeface="Consolas" panose="020B0609020204030204" pitchFamily="49" charset="0"/>
                <a:cs typeface="Consolas" panose="020B0609020204030204" pitchFamily="49" charset="0"/>
              </a:rPr>
              <a:t>().expect();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match</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.get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Some</a:t>
            </a:r>
            <a:r>
              <a:rPr lang="en-US" sz="1600" b="0" i="0" dirty="0">
                <a:solidFill>
                  <a:srgbClr val="000000"/>
                </a:solidFill>
                <a:effectLst/>
                <a:latin typeface="Consolas" panose="020B0609020204030204" pitchFamily="49" charset="0"/>
                <a:cs typeface="Consolas" panose="020B0609020204030204" pitchFamily="49" charset="0"/>
              </a:rPr>
              <a:t>(result) =&gt;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None</a:t>
            </a:r>
            <a:r>
              <a:rPr lang="en-US" sz="1600" b="0" i="0" dirty="0">
                <a:solidFill>
                  <a:srgbClr val="000000"/>
                </a:solidFill>
                <a:effectLst/>
                <a:latin typeface="Consolas" panose="020B0609020204030204" pitchFamily="49" charset="0"/>
                <a:cs typeface="Consolas" panose="020B0609020204030204" pitchFamily="49" charset="0"/>
              </a:rPr>
              <a:t> =&gt;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575757"/>
                </a:solidFill>
                <a:effectLst/>
                <a:latin typeface="Consolas" panose="020B0609020204030204" pitchFamily="49" charset="0"/>
                <a:cs typeface="Consolas" panose="020B0609020204030204" pitchFamily="49" charset="0"/>
              </a:rPr>
              <a:t>// Compute for the first time and store the result for next time</a:t>
            </a:r>
            <a:endParaRPr lang="en-US" sz="1600" dirty="0">
              <a:solidFill>
                <a:srgbClr val="000000"/>
              </a:solidFill>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result = </a:t>
            </a:r>
            <a:r>
              <a:rPr lang="en-US" sz="1600" b="0" i="0" dirty="0" err="1">
                <a:solidFill>
                  <a:srgbClr val="000000"/>
                </a:solidFill>
                <a:effectLst/>
                <a:latin typeface="Consolas" panose="020B0609020204030204" pitchFamily="49" charset="0"/>
                <a:cs typeface="Consolas" panose="020B0609020204030204" pitchFamily="49" charset="0"/>
              </a:rPr>
              <a:t>expensive_function</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err="1">
                <a:solidFill>
                  <a:srgbClr val="000000"/>
                </a:solidFill>
                <a:effectLst/>
                <a:highlight>
                  <a:srgbClr val="00FFFF"/>
                </a:highlight>
                <a:latin typeface="Consolas" panose="020B0609020204030204" pitchFamily="49" charset="0"/>
                <a:cs typeface="Consolas" panose="020B0609020204030204" pitchFamily="49" charset="0"/>
              </a:rPr>
              <a:t>map_handle</a:t>
            </a:r>
            <a:r>
              <a:rPr lang="en-US" sz="1600" b="0" i="0" dirty="0" err="1">
                <a:solidFill>
                  <a:srgbClr val="000000"/>
                </a:solidFill>
                <a:effectLst/>
                <a:latin typeface="Consolas" panose="020B0609020204030204" pitchFamily="49" charset="0"/>
                <a:cs typeface="Consolas" panose="020B0609020204030204" pitchFamily="49" charset="0"/>
              </a:rPr>
              <a:t>.insert</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err="1">
                <a:solidFill>
                  <a:srgbClr val="000000"/>
                </a:solidFill>
                <a:effectLst/>
                <a:latin typeface="Consolas" panose="020B0609020204030204" pitchFamily="49" charset="0"/>
                <a:cs typeface="Consolas" panose="020B0609020204030204" pitchFamily="49" charset="0"/>
              </a:rPr>
              <a:t>args.clone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0000"/>
                </a:solidFill>
                <a:effectLst/>
                <a:latin typeface="Consolas" panose="020B0609020204030204" pitchFamily="49" charset="0"/>
                <a:cs typeface="Consolas" panose="020B0609020204030204" pitchFamily="49" charset="0"/>
              </a:rPr>
              <a:t>result.clone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result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a:t>
            </a:r>
            <a:endParaRPr lang="en-US" sz="1600" dirty="0">
              <a:latin typeface="Consolas" panose="020B0609020204030204" pitchFamily="49" charset="0"/>
              <a:cs typeface="Consolas" panose="020B0609020204030204" pitchFamily="49" charset="0"/>
            </a:endParaRPr>
          </a:p>
        </p:txBody>
      </p:sp>
      <p:sp>
        <p:nvSpPr>
          <p:cNvPr id="3" name="Rounded Rectangular Callout 2">
            <a:extLst>
              <a:ext uri="{FF2B5EF4-FFF2-40B4-BE49-F238E27FC236}">
                <a16:creationId xmlns:a16="http://schemas.microsoft.com/office/drawing/2014/main" id="{D6E6504D-9AE2-40B5-74F4-01B615763C44}"/>
              </a:ext>
            </a:extLst>
          </p:cNvPr>
          <p:cNvSpPr/>
          <p:nvPr/>
        </p:nvSpPr>
        <p:spPr>
          <a:xfrm>
            <a:off x="7237605" y="1943436"/>
            <a:ext cx="4507832" cy="1963987"/>
          </a:xfrm>
          <a:prstGeom prst="wedgeRoundRectCallout">
            <a:avLst>
              <a:gd name="adj1" fmla="val -87236"/>
              <a:gd name="adj2" fmla="val -2011"/>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To prove the spec, we can apply a lock invariant here</a:t>
            </a:r>
          </a:p>
        </p:txBody>
      </p:sp>
    </p:spTree>
    <p:extLst>
      <p:ext uri="{BB962C8B-B14F-4D97-AF65-F5344CB8AC3E}">
        <p14:creationId xmlns:p14="http://schemas.microsoft.com/office/powerpoint/2010/main" val="34621643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E9EB-8533-F925-1979-EC2C4599FDE5}"/>
              </a:ext>
            </a:extLst>
          </p:cNvPr>
          <p:cNvSpPr>
            <a:spLocks noGrp="1"/>
          </p:cNvSpPr>
          <p:nvPr>
            <p:ph type="title"/>
          </p:nvPr>
        </p:nvSpPr>
        <p:spPr/>
        <p:txBody>
          <a:bodyPr/>
          <a:lstStyle/>
          <a:p>
            <a:r>
              <a:rPr lang="en-US" dirty="0"/>
              <a:t>One last question</a:t>
            </a:r>
          </a:p>
        </p:txBody>
      </p:sp>
      <p:sp>
        <p:nvSpPr>
          <p:cNvPr id="3" name="Content Placeholder 2">
            <a:extLst>
              <a:ext uri="{FF2B5EF4-FFF2-40B4-BE49-F238E27FC236}">
                <a16:creationId xmlns:a16="http://schemas.microsoft.com/office/drawing/2014/main" id="{9C2C71F5-3E3F-CB6C-63C4-2A5E0C2C0485}"/>
              </a:ext>
            </a:extLst>
          </p:cNvPr>
          <p:cNvSpPr>
            <a:spLocks noGrp="1"/>
          </p:cNvSpPr>
          <p:nvPr>
            <p:ph idx="1"/>
          </p:nvPr>
        </p:nvSpPr>
        <p:spPr/>
        <p:txBody>
          <a:bodyPr/>
          <a:lstStyle/>
          <a:p>
            <a:pPr marL="0" indent="0">
              <a:buNone/>
            </a:pPr>
            <a:r>
              <a:rPr lang="en-US" dirty="0" err="1"/>
              <a:t>Verus</a:t>
            </a:r>
            <a:r>
              <a:rPr lang="en-US" dirty="0"/>
              <a:t> relies on this property — “shared XOR mutable,” that no state is mutable and shared at the same time — for its efficient SMT encoding.</a:t>
            </a:r>
          </a:p>
          <a:p>
            <a:pPr marL="0" indent="0">
              <a:buNone/>
            </a:pPr>
            <a:endParaRPr lang="en-US" dirty="0"/>
          </a:p>
          <a:p>
            <a:pPr marL="0" indent="0">
              <a:buNone/>
            </a:pPr>
            <a:r>
              <a:rPr lang="en-US" dirty="0"/>
              <a:t>Interior mutability breaks this property, yet </a:t>
            </a:r>
            <a:r>
              <a:rPr lang="en-US" dirty="0" err="1"/>
              <a:t>Verus</a:t>
            </a:r>
            <a:r>
              <a:rPr lang="en-US" dirty="0"/>
              <a:t> can still support it. </a:t>
            </a:r>
            <a:r>
              <a:rPr lang="en-US" dirty="0">
                <a:solidFill>
                  <a:srgbClr val="C00000"/>
                </a:solidFill>
              </a:rPr>
              <a:t>How is this possible?</a:t>
            </a:r>
          </a:p>
        </p:txBody>
      </p:sp>
      <p:sp>
        <p:nvSpPr>
          <p:cNvPr id="4" name="Slide Number Placeholder 3">
            <a:extLst>
              <a:ext uri="{FF2B5EF4-FFF2-40B4-BE49-F238E27FC236}">
                <a16:creationId xmlns:a16="http://schemas.microsoft.com/office/drawing/2014/main" id="{9C30F426-0961-88DD-8170-412D1DBD9F61}"/>
              </a:ext>
            </a:extLst>
          </p:cNvPr>
          <p:cNvSpPr>
            <a:spLocks noGrp="1"/>
          </p:cNvSpPr>
          <p:nvPr>
            <p:ph type="sldNum" sz="quarter" idx="10"/>
          </p:nvPr>
        </p:nvSpPr>
        <p:spPr/>
        <p:txBody>
          <a:bodyPr/>
          <a:lstStyle/>
          <a:p>
            <a:fld id="{6244B543-AA52-EB47-B3A9-0A2A6FE25F7B}" type="slidenum">
              <a:rPr lang="en-US" smtClean="0"/>
              <a:t>39</a:t>
            </a:fld>
            <a:endParaRPr lang="en-US" dirty="0"/>
          </a:p>
        </p:txBody>
      </p:sp>
    </p:spTree>
    <p:extLst>
      <p:ext uri="{BB962C8B-B14F-4D97-AF65-F5344CB8AC3E}">
        <p14:creationId xmlns:p14="http://schemas.microsoft.com/office/powerpoint/2010/main" val="3661935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6EFC-32B6-077B-2D14-3A1E3EB78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7EB7B-8373-8266-91F3-0C75E64D1A08}"/>
              </a:ext>
            </a:extLst>
          </p:cNvPr>
          <p:cNvSpPr>
            <a:spLocks noGrp="1"/>
          </p:cNvSpPr>
          <p:nvPr>
            <p:ph idx="1"/>
          </p:nvPr>
        </p:nvSpPr>
        <p:spPr>
          <a:xfrm>
            <a:off x="498613" y="2187575"/>
            <a:ext cx="10515600" cy="4351338"/>
          </a:xfrm>
          <a:scene3d>
            <a:camera prst="orthographicFront"/>
            <a:lightRig rig="threePt" dir="t"/>
          </a:scene3d>
          <a:sp3d>
            <a:bevelT/>
          </a:sp3d>
        </p:spPr>
        <p:txBody>
          <a:bodyPr>
            <a:normAutofit/>
          </a:bodyPr>
          <a:lstStyle/>
          <a:p>
            <a:pPr marL="0" indent="0">
              <a:buNone/>
            </a:pPr>
            <a:r>
              <a:rPr lang="en-US" sz="16000" b="1" dirty="0">
                <a:solidFill>
                  <a:schemeClr val="accent6">
                    <a:lumMod val="75000"/>
                  </a:schemeClr>
                </a:solidFill>
                <a:effectLst>
                  <a:outerShdw blurRad="50800" dist="38100" dir="2700000" sx="101000" sy="101000" algn="tl" rotWithShape="0">
                    <a:srgbClr val="FF0000">
                      <a:alpha val="40000"/>
                    </a:srgbClr>
                  </a:outerShdw>
                  <a:reflection blurRad="6350" stA="55000" endA="300" endPos="45500" dir="5400000" sy="-100000" algn="bl" rotWithShape="0"/>
                </a:effectLst>
                <a:latin typeface="October Crow" panose="02000500000000000000" pitchFamily="2" charset="77"/>
              </a:rPr>
              <a:t>Unsafe Code</a:t>
            </a:r>
          </a:p>
        </p:txBody>
      </p:sp>
      <p:sp>
        <p:nvSpPr>
          <p:cNvPr id="4" name="Slide Number Placeholder 3">
            <a:extLst>
              <a:ext uri="{FF2B5EF4-FFF2-40B4-BE49-F238E27FC236}">
                <a16:creationId xmlns:a16="http://schemas.microsoft.com/office/drawing/2014/main" id="{9FD185A1-2D0B-4467-4284-E8CD39DFEEE3}"/>
              </a:ext>
            </a:extLst>
          </p:cNvPr>
          <p:cNvSpPr>
            <a:spLocks noGrp="1"/>
          </p:cNvSpPr>
          <p:nvPr>
            <p:ph type="sldNum" sz="quarter" idx="10"/>
          </p:nvPr>
        </p:nvSpPr>
        <p:spPr/>
        <p:txBody>
          <a:bodyPr/>
          <a:lstStyle/>
          <a:p>
            <a:fld id="{6244B543-AA52-EB47-B3A9-0A2A6FE25F7B}" type="slidenum">
              <a:rPr lang="en-US" smtClean="0"/>
              <a:t>4</a:t>
            </a:fld>
            <a:endParaRPr lang="en-US" dirty="0"/>
          </a:p>
        </p:txBody>
      </p:sp>
    </p:spTree>
    <p:extLst>
      <p:ext uri="{BB962C8B-B14F-4D97-AF65-F5344CB8AC3E}">
        <p14:creationId xmlns:p14="http://schemas.microsoft.com/office/powerpoint/2010/main" val="30516366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7184EE-26B7-F778-C6A3-F749677D4609}"/>
              </a:ext>
            </a:extLst>
          </p:cNvPr>
          <p:cNvSpPr>
            <a:spLocks noGrp="1"/>
          </p:cNvSpPr>
          <p:nvPr>
            <p:ph type="sldNum" sz="quarter" idx="10"/>
          </p:nvPr>
        </p:nvSpPr>
        <p:spPr/>
        <p:txBody>
          <a:bodyPr/>
          <a:lstStyle/>
          <a:p>
            <a:fld id="{6244B543-AA52-EB47-B3A9-0A2A6FE25F7B}" type="slidenum">
              <a:rPr lang="en-US" smtClean="0"/>
              <a:t>40</a:t>
            </a:fld>
            <a:endParaRPr lang="en-US" dirty="0"/>
          </a:p>
        </p:txBody>
      </p:sp>
      <p:pic>
        <p:nvPicPr>
          <p:cNvPr id="1026" name="Picture 2" descr="Ropest PERSONAL USE ONLY">
            <a:extLst>
              <a:ext uri="{FF2B5EF4-FFF2-40B4-BE49-F238E27FC236}">
                <a16:creationId xmlns:a16="http://schemas.microsoft.com/office/drawing/2014/main" id="{4B8B45FA-D8D0-3C6C-D2E6-5C39C80869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438" y="2597015"/>
            <a:ext cx="9010185" cy="1970978"/>
          </a:xfrm>
          <a:prstGeom prst="rect">
            <a:avLst/>
          </a:prstGeom>
          <a:noFill/>
          <a:effectLst>
            <a:outerShdw blurRad="50800" dist="38100" dir="2700000" algn="tl" rotWithShape="0">
              <a:prstClr val="black">
                <a:alpha val="25682"/>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9999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74E6B-C98A-7D24-05CD-6843D3EF9A3D}"/>
              </a:ext>
            </a:extLst>
          </p:cNvPr>
          <p:cNvSpPr>
            <a:spLocks noGrp="1"/>
          </p:cNvSpPr>
          <p:nvPr>
            <p:ph type="title"/>
          </p:nvPr>
        </p:nvSpPr>
        <p:spPr/>
        <p:txBody>
          <a:bodyPr/>
          <a:lstStyle/>
          <a:p>
            <a:r>
              <a:rPr lang="en-US" dirty="0"/>
              <a:t>We already covered locks actually …</a:t>
            </a:r>
          </a:p>
        </p:txBody>
      </p:sp>
      <p:sp>
        <p:nvSpPr>
          <p:cNvPr id="4" name="Slide Number Placeholder 3">
            <a:extLst>
              <a:ext uri="{FF2B5EF4-FFF2-40B4-BE49-F238E27FC236}">
                <a16:creationId xmlns:a16="http://schemas.microsoft.com/office/drawing/2014/main" id="{D0D5BB51-5477-93B1-B9BF-F125CCC74161}"/>
              </a:ext>
            </a:extLst>
          </p:cNvPr>
          <p:cNvSpPr>
            <a:spLocks noGrp="1"/>
          </p:cNvSpPr>
          <p:nvPr>
            <p:ph type="sldNum" sz="quarter" idx="10"/>
          </p:nvPr>
        </p:nvSpPr>
        <p:spPr/>
        <p:txBody>
          <a:bodyPr/>
          <a:lstStyle/>
          <a:p>
            <a:fld id="{6244B543-AA52-EB47-B3A9-0A2A6FE25F7B}" type="slidenum">
              <a:rPr lang="en-US" smtClean="0"/>
              <a:t>41</a:t>
            </a:fld>
            <a:endParaRPr lang="en-US" dirty="0"/>
          </a:p>
        </p:txBody>
      </p:sp>
      <p:grpSp>
        <p:nvGrpSpPr>
          <p:cNvPr id="5" name="Group 4">
            <a:extLst>
              <a:ext uri="{FF2B5EF4-FFF2-40B4-BE49-F238E27FC236}">
                <a16:creationId xmlns:a16="http://schemas.microsoft.com/office/drawing/2014/main" id="{D417F020-3D5A-F0A9-CAD6-9EA8B8F0D2D2}"/>
              </a:ext>
            </a:extLst>
          </p:cNvPr>
          <p:cNvGrpSpPr/>
          <p:nvPr/>
        </p:nvGrpSpPr>
        <p:grpSpPr>
          <a:xfrm>
            <a:off x="3147934" y="1457190"/>
            <a:ext cx="5462666" cy="5035683"/>
            <a:chOff x="5991463" y="1470443"/>
            <a:chExt cx="371475" cy="442912"/>
          </a:xfrm>
        </p:grpSpPr>
        <p:sp>
          <p:nvSpPr>
            <p:cNvPr id="6" name="Donut 5">
              <a:extLst>
                <a:ext uri="{FF2B5EF4-FFF2-40B4-BE49-F238E27FC236}">
                  <a16:creationId xmlns:a16="http://schemas.microsoft.com/office/drawing/2014/main" id="{6ACFB029-5EA9-DFF8-0FF9-9757EF20F5B5}"/>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E1CBA595-6919-BF43-7BEC-656C019E969E}"/>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8" name="Rounded Rectangle 7">
            <a:extLst>
              <a:ext uri="{FF2B5EF4-FFF2-40B4-BE49-F238E27FC236}">
                <a16:creationId xmlns:a16="http://schemas.microsoft.com/office/drawing/2014/main" id="{BBF3016A-163D-2614-4CB9-EEB1A2E86693}"/>
              </a:ext>
            </a:extLst>
          </p:cNvPr>
          <p:cNvSpPr/>
          <p:nvPr/>
        </p:nvSpPr>
        <p:spPr>
          <a:xfrm>
            <a:off x="8145905" y="2292229"/>
            <a:ext cx="3992380" cy="1993691"/>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But one </a:t>
            </a:r>
            <a:r>
              <a:rPr lang="en-US" sz="2400" b="1" dirty="0"/>
              <a:t>big global lock </a:t>
            </a:r>
            <a:r>
              <a:rPr lang="en-US" sz="2400" dirty="0"/>
              <a:t>does not </a:t>
            </a:r>
            <a:r>
              <a:rPr lang="en-US" sz="2400" b="1" dirty="0">
                <a:solidFill>
                  <a:schemeClr val="accent6">
                    <a:lumMod val="75000"/>
                  </a:schemeClr>
                </a:solidFill>
              </a:rPr>
              <a:t>concurrency</a:t>
            </a:r>
            <a:r>
              <a:rPr lang="en-US" sz="2400" dirty="0"/>
              <a:t> make!</a:t>
            </a:r>
          </a:p>
        </p:txBody>
      </p:sp>
    </p:spTree>
    <p:extLst>
      <p:ext uri="{BB962C8B-B14F-4D97-AF65-F5344CB8AC3E}">
        <p14:creationId xmlns:p14="http://schemas.microsoft.com/office/powerpoint/2010/main" val="267311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42</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Tree>
    <p:extLst>
      <p:ext uri="{BB962C8B-B14F-4D97-AF65-F5344CB8AC3E}">
        <p14:creationId xmlns:p14="http://schemas.microsoft.com/office/powerpoint/2010/main" val="381302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43</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
        <p:nvSpPr>
          <p:cNvPr id="3" name="Rounded Rectangular Callout 2">
            <a:extLst>
              <a:ext uri="{FF2B5EF4-FFF2-40B4-BE49-F238E27FC236}">
                <a16:creationId xmlns:a16="http://schemas.microsoft.com/office/drawing/2014/main" id="{38B8D17A-6F66-40F5-9329-FB6A4C740A48}"/>
              </a:ext>
            </a:extLst>
          </p:cNvPr>
          <p:cNvSpPr/>
          <p:nvPr/>
        </p:nvSpPr>
        <p:spPr>
          <a:xfrm>
            <a:off x="10313233" y="2113612"/>
            <a:ext cx="1864164" cy="1803179"/>
          </a:xfrm>
          <a:prstGeom prst="wedgeRoundRectCallout">
            <a:avLst>
              <a:gd name="adj1" fmla="val -102485"/>
              <a:gd name="adj2" fmla="val -31544"/>
              <a:gd name="adj3" fmla="val 16667"/>
            </a:avLst>
          </a:prstGeom>
          <a:solidFill>
            <a:schemeClr val="bg1"/>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We can talk about the invariant on a single lock</a:t>
            </a:r>
          </a:p>
        </p:txBody>
      </p:sp>
    </p:spTree>
    <p:extLst>
      <p:ext uri="{BB962C8B-B14F-4D97-AF65-F5344CB8AC3E}">
        <p14:creationId xmlns:p14="http://schemas.microsoft.com/office/powerpoint/2010/main" val="91412560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Realistic systems use fine-grained locks</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44</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1633564" y="5183872"/>
            <a:ext cx="704538" cy="856571"/>
            <a:chOff x="5991463" y="1470443"/>
            <a:chExt cx="371475" cy="442912"/>
          </a:xfrm>
          <a:effectLst>
            <a:glow rad="495300">
              <a:schemeClr val="accent6">
                <a:satMod val="175000"/>
                <a:alpha val="40000"/>
              </a:schemeClr>
            </a:glow>
          </a:effectLst>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3103510" y="5724630"/>
            <a:ext cx="704538" cy="856571"/>
            <a:chOff x="5991463" y="1470443"/>
            <a:chExt cx="371475" cy="442912"/>
          </a:xfrm>
          <a:effectLst>
            <a:glow rad="495300">
              <a:schemeClr val="accent6">
                <a:satMod val="175000"/>
                <a:alpha val="40000"/>
              </a:schemeClr>
            </a:glow>
          </a:effectLst>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973441" y="3896768"/>
            <a:ext cx="704538" cy="856571"/>
            <a:chOff x="5991463" y="1470443"/>
            <a:chExt cx="371475" cy="442912"/>
          </a:xfrm>
          <a:effectLst>
            <a:glow rad="495300">
              <a:schemeClr val="accent6">
                <a:satMod val="175000"/>
                <a:alpha val="40000"/>
              </a:schemeClr>
            </a:glow>
          </a:effectLst>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837474" y="4240178"/>
            <a:ext cx="704538" cy="856571"/>
            <a:chOff x="5991463" y="1470443"/>
            <a:chExt cx="371475" cy="442912"/>
          </a:xfrm>
          <a:effectLst>
            <a:glow rad="495300">
              <a:schemeClr val="accent6">
                <a:satMod val="175000"/>
                <a:alpha val="40000"/>
              </a:schemeClr>
            </a:glow>
          </a:effectLst>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5231141" y="5655551"/>
            <a:ext cx="704538" cy="856571"/>
            <a:chOff x="5991463" y="1470443"/>
            <a:chExt cx="371475" cy="442912"/>
          </a:xfrm>
          <a:effectLst>
            <a:glow rad="495300">
              <a:schemeClr val="accent6">
                <a:satMod val="175000"/>
                <a:alpha val="40000"/>
              </a:schemeClr>
            </a:glow>
          </a:effectLst>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5203471" y="3885919"/>
            <a:ext cx="704538" cy="856571"/>
            <a:chOff x="5991463" y="1470443"/>
            <a:chExt cx="371475" cy="442912"/>
          </a:xfrm>
          <a:effectLst>
            <a:glow rad="495300">
              <a:schemeClr val="accent6">
                <a:satMod val="175000"/>
                <a:alpha val="40000"/>
              </a:schemeClr>
            </a:glow>
          </a:effectLst>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6374612" y="2836883"/>
            <a:ext cx="704538" cy="856571"/>
            <a:chOff x="5991463" y="1470443"/>
            <a:chExt cx="371475" cy="442912"/>
          </a:xfrm>
          <a:effectLst>
            <a:glow rad="495300">
              <a:schemeClr val="accent6">
                <a:satMod val="175000"/>
                <a:alpha val="40000"/>
              </a:schemeClr>
            </a:glow>
          </a:effectLst>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8046982" y="5335430"/>
            <a:ext cx="704538" cy="856571"/>
            <a:chOff x="5991463" y="1470443"/>
            <a:chExt cx="371475" cy="442912"/>
          </a:xfrm>
          <a:effectLst>
            <a:glow rad="495300">
              <a:schemeClr val="accent6">
                <a:satMod val="175000"/>
                <a:alpha val="40000"/>
              </a:schemeClr>
            </a:glow>
          </a:effectLst>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985764" y="3916792"/>
            <a:ext cx="704538" cy="856571"/>
            <a:chOff x="5991463" y="1470443"/>
            <a:chExt cx="371475" cy="442912"/>
          </a:xfrm>
          <a:effectLst>
            <a:glow rad="495300">
              <a:schemeClr val="accent6">
                <a:satMod val="175000"/>
                <a:alpha val="40000"/>
              </a:schemeClr>
            </a:glow>
          </a:effectLst>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857440" y="2728309"/>
            <a:ext cx="704538" cy="856571"/>
            <a:chOff x="5991463" y="1470443"/>
            <a:chExt cx="371475" cy="442912"/>
          </a:xfrm>
          <a:effectLst>
            <a:glow rad="495300">
              <a:schemeClr val="accent6">
                <a:satMod val="175000"/>
                <a:alpha val="40000"/>
              </a:schemeClr>
            </a:glow>
          </a:effectLst>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8386315" y="1859816"/>
            <a:ext cx="704538" cy="856571"/>
            <a:chOff x="5991463" y="1470443"/>
            <a:chExt cx="371475" cy="442912"/>
          </a:xfrm>
          <a:effectLst>
            <a:glow rad="496490">
              <a:schemeClr val="accent6">
                <a:satMod val="175000"/>
                <a:alpha val="40000"/>
              </a:schemeClr>
            </a:glow>
          </a:effectLst>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4027834" y="2225383"/>
            <a:ext cx="704538" cy="856571"/>
            <a:chOff x="5991463" y="1470443"/>
            <a:chExt cx="371475" cy="442912"/>
          </a:xfrm>
          <a:effectLst>
            <a:glow rad="495300">
              <a:schemeClr val="accent6">
                <a:satMod val="175000"/>
                <a:alpha val="40000"/>
              </a:schemeClr>
            </a:glow>
          </a:effectLst>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TextBox 41">
            <a:extLst>
              <a:ext uri="{FF2B5EF4-FFF2-40B4-BE49-F238E27FC236}">
                <a16:creationId xmlns:a16="http://schemas.microsoft.com/office/drawing/2014/main" id="{DA23B3F9-837F-7727-6735-6F3285C988E4}"/>
              </a:ext>
            </a:extLst>
          </p:cNvPr>
          <p:cNvSpPr txBox="1"/>
          <p:nvPr/>
        </p:nvSpPr>
        <p:spPr>
          <a:xfrm>
            <a:off x="5285328" y="1319134"/>
            <a:ext cx="5822384" cy="461665"/>
          </a:xfrm>
          <a:prstGeom prst="rect">
            <a:avLst/>
          </a:prstGeom>
          <a:noFill/>
        </p:spPr>
        <p:txBody>
          <a:bodyPr wrap="square" rtlCol="0">
            <a:spAutoFit/>
          </a:bodyPr>
          <a:lstStyle/>
          <a:p>
            <a:r>
              <a:rPr lang="en-US" sz="2400" dirty="0">
                <a:solidFill>
                  <a:schemeClr val="accent4">
                    <a:lumMod val="75000"/>
                  </a:schemeClr>
                </a:solidFill>
                <a:latin typeface="Comic Sans MS" panose="030F0902030302020204" pitchFamily="66" charset="0"/>
              </a:rPr>
              <a:t>(or other concurrency primitives)</a:t>
            </a:r>
          </a:p>
        </p:txBody>
      </p:sp>
      <p:sp>
        <p:nvSpPr>
          <p:cNvPr id="43" name="Rounded Rectangle 42">
            <a:extLst>
              <a:ext uri="{FF2B5EF4-FFF2-40B4-BE49-F238E27FC236}">
                <a16:creationId xmlns:a16="http://schemas.microsoft.com/office/drawing/2014/main" id="{1A825211-2F50-741A-F98B-B4FA1E20874C}"/>
              </a:ext>
            </a:extLst>
          </p:cNvPr>
          <p:cNvSpPr/>
          <p:nvPr/>
        </p:nvSpPr>
        <p:spPr>
          <a:xfrm>
            <a:off x="10014799" y="4275999"/>
            <a:ext cx="2040057" cy="1990242"/>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But how do we relate </a:t>
            </a:r>
            <a:r>
              <a:rPr lang="en-US" sz="2000" b="1" dirty="0"/>
              <a:t>all</a:t>
            </a:r>
            <a:r>
              <a:rPr lang="en-US" sz="2000" dirty="0"/>
              <a:t> the locks together?</a:t>
            </a:r>
          </a:p>
        </p:txBody>
      </p:sp>
      <p:sp>
        <p:nvSpPr>
          <p:cNvPr id="41" name="Rounded Rectangle 40">
            <a:extLst>
              <a:ext uri="{FF2B5EF4-FFF2-40B4-BE49-F238E27FC236}">
                <a16:creationId xmlns:a16="http://schemas.microsoft.com/office/drawing/2014/main" id="{6823AAB1-0F77-592D-D7BB-7D7C3CC9F2F8}"/>
              </a:ext>
            </a:extLst>
          </p:cNvPr>
          <p:cNvSpPr/>
          <p:nvPr/>
        </p:nvSpPr>
        <p:spPr>
          <a:xfrm>
            <a:off x="10313233" y="2096199"/>
            <a:ext cx="1878767" cy="1803179"/>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solidFill>
                  <a:schemeClr val="tx1"/>
                </a:solidFill>
              </a:rPr>
              <a:t>We can talk about the invariant on a single lock</a:t>
            </a:r>
          </a:p>
        </p:txBody>
      </p:sp>
    </p:spTree>
    <p:extLst>
      <p:ext uri="{BB962C8B-B14F-4D97-AF65-F5344CB8AC3E}">
        <p14:creationId xmlns:p14="http://schemas.microsoft.com/office/powerpoint/2010/main" val="11365733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69DB-40AB-E0AD-C8F4-6DF7CDACD0A6}"/>
              </a:ext>
            </a:extLst>
          </p:cNvPr>
          <p:cNvSpPr>
            <a:spLocks noGrp="1"/>
          </p:cNvSpPr>
          <p:nvPr>
            <p:ph type="title"/>
          </p:nvPr>
        </p:nvSpPr>
        <p:spPr/>
        <p:txBody>
          <a:bodyPr/>
          <a:lstStyle/>
          <a:p>
            <a:r>
              <a:rPr lang="en-US" dirty="0"/>
              <a:t>What </a:t>
            </a:r>
            <a:r>
              <a:rPr lang="en-US" i="1" dirty="0"/>
              <a:t>is</a:t>
            </a:r>
            <a:r>
              <a:rPr lang="en-US" dirty="0"/>
              <a:t> concurrency, generally?</a:t>
            </a:r>
          </a:p>
        </p:txBody>
      </p:sp>
      <p:sp>
        <p:nvSpPr>
          <p:cNvPr id="3" name="Content Placeholder 2">
            <a:extLst>
              <a:ext uri="{FF2B5EF4-FFF2-40B4-BE49-F238E27FC236}">
                <a16:creationId xmlns:a16="http://schemas.microsoft.com/office/drawing/2014/main" id="{A038332C-A81D-E88F-3BFA-75C234D3B130}"/>
              </a:ext>
            </a:extLst>
          </p:cNvPr>
          <p:cNvSpPr>
            <a:spLocks noGrp="1"/>
          </p:cNvSpPr>
          <p:nvPr>
            <p:ph idx="1"/>
          </p:nvPr>
        </p:nvSpPr>
        <p:spPr>
          <a:xfrm>
            <a:off x="838200" y="2712380"/>
            <a:ext cx="10515600" cy="1433240"/>
          </a:xfrm>
        </p:spPr>
        <p:txBody>
          <a:bodyPr/>
          <a:lstStyle/>
          <a:p>
            <a:pPr marL="0" indent="0" algn="ctr">
              <a:buNone/>
            </a:pPr>
            <a:r>
              <a:rPr lang="en-US" dirty="0"/>
              <a:t>True </a:t>
            </a:r>
            <a:r>
              <a:rPr lang="en-US" b="1" dirty="0"/>
              <a:t>Concurrency</a:t>
            </a:r>
            <a:r>
              <a:rPr lang="en-US" dirty="0"/>
              <a:t> requires us to have </a:t>
            </a:r>
            <a:r>
              <a:rPr lang="en-US" b="1" dirty="0"/>
              <a:t>multiple</a:t>
            </a:r>
            <a:r>
              <a:rPr lang="en-US" dirty="0"/>
              <a:t> components that can be </a:t>
            </a:r>
            <a:r>
              <a:rPr lang="en-US" i="1" dirty="0"/>
              <a:t>owned</a:t>
            </a:r>
            <a:r>
              <a:rPr lang="en-US" dirty="0"/>
              <a:t> and </a:t>
            </a:r>
            <a:r>
              <a:rPr lang="en-US" i="1" dirty="0"/>
              <a:t>operated on </a:t>
            </a:r>
            <a:r>
              <a:rPr lang="en-US" dirty="0"/>
              <a:t>independently and simultaneously</a:t>
            </a:r>
            <a:endParaRPr lang="en-US" i="1" dirty="0"/>
          </a:p>
        </p:txBody>
      </p:sp>
      <p:sp>
        <p:nvSpPr>
          <p:cNvPr id="4" name="Slide Number Placeholder 3">
            <a:extLst>
              <a:ext uri="{FF2B5EF4-FFF2-40B4-BE49-F238E27FC236}">
                <a16:creationId xmlns:a16="http://schemas.microsoft.com/office/drawing/2014/main" id="{973A6A55-03FE-98A8-CB91-A743AD1879BE}"/>
              </a:ext>
            </a:extLst>
          </p:cNvPr>
          <p:cNvSpPr>
            <a:spLocks noGrp="1"/>
          </p:cNvSpPr>
          <p:nvPr>
            <p:ph type="sldNum" sz="quarter" idx="10"/>
          </p:nvPr>
        </p:nvSpPr>
        <p:spPr/>
        <p:txBody>
          <a:bodyPr/>
          <a:lstStyle/>
          <a:p>
            <a:fld id="{6244B543-AA52-EB47-B3A9-0A2A6FE25F7B}" type="slidenum">
              <a:rPr lang="en-US" smtClean="0"/>
              <a:t>45</a:t>
            </a:fld>
            <a:endParaRPr lang="en-US" dirty="0"/>
          </a:p>
        </p:txBody>
      </p:sp>
    </p:spTree>
    <p:extLst>
      <p:ext uri="{BB962C8B-B14F-4D97-AF65-F5344CB8AC3E}">
        <p14:creationId xmlns:p14="http://schemas.microsoft.com/office/powerpoint/2010/main" val="157776351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pider Web File Transparent HQ PNG Download | FreePNGImg">
            <a:extLst>
              <a:ext uri="{FF2B5EF4-FFF2-40B4-BE49-F238E27FC236}">
                <a16:creationId xmlns:a16="http://schemas.microsoft.com/office/drawing/2014/main" id="{9F2134F0-8C58-0DA0-8871-462329F6C7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979808">
            <a:off x="800316" y="2502719"/>
            <a:ext cx="8031119" cy="397608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BCBFAD2-EA51-386D-7767-B5AA05CAB27D}"/>
              </a:ext>
            </a:extLst>
          </p:cNvPr>
          <p:cNvSpPr>
            <a:spLocks noGrp="1"/>
          </p:cNvSpPr>
          <p:nvPr>
            <p:ph type="title"/>
          </p:nvPr>
        </p:nvSpPr>
        <p:spPr/>
        <p:txBody>
          <a:bodyPr/>
          <a:lstStyle/>
          <a:p>
            <a:r>
              <a:rPr lang="en-US" dirty="0"/>
              <a:t>But how do we reason globally?</a:t>
            </a:r>
          </a:p>
        </p:txBody>
      </p:sp>
      <p:sp>
        <p:nvSpPr>
          <p:cNvPr id="4" name="Slide Number Placeholder 3">
            <a:extLst>
              <a:ext uri="{FF2B5EF4-FFF2-40B4-BE49-F238E27FC236}">
                <a16:creationId xmlns:a16="http://schemas.microsoft.com/office/drawing/2014/main" id="{59871C19-0C93-B1E7-EAB5-A75EC4003342}"/>
              </a:ext>
            </a:extLst>
          </p:cNvPr>
          <p:cNvSpPr>
            <a:spLocks noGrp="1"/>
          </p:cNvSpPr>
          <p:nvPr>
            <p:ph type="sldNum" sz="quarter" idx="10"/>
          </p:nvPr>
        </p:nvSpPr>
        <p:spPr/>
        <p:txBody>
          <a:bodyPr/>
          <a:lstStyle/>
          <a:p>
            <a:fld id="{6244B543-AA52-EB47-B3A9-0A2A6FE25F7B}" type="slidenum">
              <a:rPr lang="en-US" smtClean="0"/>
              <a:t>46</a:t>
            </a:fld>
            <a:endParaRPr lang="en-US" dirty="0"/>
          </a:p>
        </p:txBody>
      </p:sp>
      <p:grpSp>
        <p:nvGrpSpPr>
          <p:cNvPr id="5" name="Group 4">
            <a:extLst>
              <a:ext uri="{FF2B5EF4-FFF2-40B4-BE49-F238E27FC236}">
                <a16:creationId xmlns:a16="http://schemas.microsoft.com/office/drawing/2014/main" id="{879DDA47-DCE6-64F6-0F47-944AA7B57A63}"/>
              </a:ext>
            </a:extLst>
          </p:cNvPr>
          <p:cNvGrpSpPr/>
          <p:nvPr/>
        </p:nvGrpSpPr>
        <p:grpSpPr>
          <a:xfrm>
            <a:off x="929028" y="5183872"/>
            <a:ext cx="704538" cy="856571"/>
            <a:chOff x="5991463" y="1470443"/>
            <a:chExt cx="371475" cy="442912"/>
          </a:xfrm>
        </p:grpSpPr>
        <p:sp>
          <p:nvSpPr>
            <p:cNvPr id="6" name="Donut 5">
              <a:extLst>
                <a:ext uri="{FF2B5EF4-FFF2-40B4-BE49-F238E27FC236}">
                  <a16:creationId xmlns:a16="http://schemas.microsoft.com/office/drawing/2014/main" id="{B3FE824F-539A-5A19-B934-9061DC3E2A1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7" name="Rectangle 6">
              <a:extLst>
                <a:ext uri="{FF2B5EF4-FFF2-40B4-BE49-F238E27FC236}">
                  <a16:creationId xmlns:a16="http://schemas.microsoft.com/office/drawing/2014/main" id="{72E249DF-3954-C23D-BCA0-6AB31AB6A6D7}"/>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ECEDB46D-C130-F6D6-A3CC-D56F19688FE9}"/>
              </a:ext>
            </a:extLst>
          </p:cNvPr>
          <p:cNvGrpSpPr/>
          <p:nvPr/>
        </p:nvGrpSpPr>
        <p:grpSpPr>
          <a:xfrm>
            <a:off x="2398974" y="5724630"/>
            <a:ext cx="704538" cy="856571"/>
            <a:chOff x="5991463" y="1470443"/>
            <a:chExt cx="371475" cy="442912"/>
          </a:xfrm>
        </p:grpSpPr>
        <p:sp>
          <p:nvSpPr>
            <p:cNvPr id="9" name="Donut 8">
              <a:extLst>
                <a:ext uri="{FF2B5EF4-FFF2-40B4-BE49-F238E27FC236}">
                  <a16:creationId xmlns:a16="http://schemas.microsoft.com/office/drawing/2014/main" id="{CBF60FEF-2BF0-26EF-8A09-9745A96CF868}"/>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0" name="Rectangle 9">
              <a:extLst>
                <a:ext uri="{FF2B5EF4-FFF2-40B4-BE49-F238E27FC236}">
                  <a16:creationId xmlns:a16="http://schemas.microsoft.com/office/drawing/2014/main" id="{C8802C1E-E2EB-6033-5510-D95DB4FFFB54}"/>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1" name="Group 10">
            <a:extLst>
              <a:ext uri="{FF2B5EF4-FFF2-40B4-BE49-F238E27FC236}">
                <a16:creationId xmlns:a16="http://schemas.microsoft.com/office/drawing/2014/main" id="{73C0F7E0-4CE3-005E-5F61-E72826FB0970}"/>
              </a:ext>
            </a:extLst>
          </p:cNvPr>
          <p:cNvGrpSpPr/>
          <p:nvPr/>
        </p:nvGrpSpPr>
        <p:grpSpPr>
          <a:xfrm>
            <a:off x="2268905" y="3896768"/>
            <a:ext cx="704538" cy="856571"/>
            <a:chOff x="5991463" y="1470443"/>
            <a:chExt cx="371475" cy="442912"/>
          </a:xfrm>
        </p:grpSpPr>
        <p:sp>
          <p:nvSpPr>
            <p:cNvPr id="12" name="Donut 11">
              <a:extLst>
                <a:ext uri="{FF2B5EF4-FFF2-40B4-BE49-F238E27FC236}">
                  <a16:creationId xmlns:a16="http://schemas.microsoft.com/office/drawing/2014/main" id="{B2BD79A4-B964-13A5-274E-0EA093B75C1D}"/>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Rectangle 12">
              <a:extLst>
                <a:ext uri="{FF2B5EF4-FFF2-40B4-BE49-F238E27FC236}">
                  <a16:creationId xmlns:a16="http://schemas.microsoft.com/office/drawing/2014/main" id="{AF973D2D-1C68-537E-D685-714F62B48372}"/>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4" name="Group 13">
            <a:extLst>
              <a:ext uri="{FF2B5EF4-FFF2-40B4-BE49-F238E27FC236}">
                <a16:creationId xmlns:a16="http://schemas.microsoft.com/office/drawing/2014/main" id="{07174670-2813-E6CD-42B3-F509AFC43ED8}"/>
              </a:ext>
            </a:extLst>
          </p:cNvPr>
          <p:cNvGrpSpPr/>
          <p:nvPr/>
        </p:nvGrpSpPr>
        <p:grpSpPr>
          <a:xfrm>
            <a:off x="6132938" y="4240178"/>
            <a:ext cx="704538" cy="856571"/>
            <a:chOff x="5991463" y="1470443"/>
            <a:chExt cx="371475" cy="442912"/>
          </a:xfrm>
        </p:grpSpPr>
        <p:sp>
          <p:nvSpPr>
            <p:cNvPr id="15" name="Donut 14">
              <a:extLst>
                <a:ext uri="{FF2B5EF4-FFF2-40B4-BE49-F238E27FC236}">
                  <a16:creationId xmlns:a16="http://schemas.microsoft.com/office/drawing/2014/main" id="{99ED8D09-B745-7CA7-FB78-CD9F410A313C}"/>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6" name="Rectangle 15">
              <a:extLst>
                <a:ext uri="{FF2B5EF4-FFF2-40B4-BE49-F238E27FC236}">
                  <a16:creationId xmlns:a16="http://schemas.microsoft.com/office/drawing/2014/main" id="{54FD7EEB-B0A1-FDB1-DAD8-9DD2546CD01B}"/>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7" name="Group 16">
            <a:extLst>
              <a:ext uri="{FF2B5EF4-FFF2-40B4-BE49-F238E27FC236}">
                <a16:creationId xmlns:a16="http://schemas.microsoft.com/office/drawing/2014/main" id="{9FDA24E9-E646-8E5E-1D60-7BD3A3EE0306}"/>
              </a:ext>
            </a:extLst>
          </p:cNvPr>
          <p:cNvGrpSpPr/>
          <p:nvPr/>
        </p:nvGrpSpPr>
        <p:grpSpPr>
          <a:xfrm>
            <a:off x="4526605" y="5655551"/>
            <a:ext cx="704538" cy="856571"/>
            <a:chOff x="5991463" y="1470443"/>
            <a:chExt cx="371475" cy="442912"/>
          </a:xfrm>
        </p:grpSpPr>
        <p:sp>
          <p:nvSpPr>
            <p:cNvPr id="18" name="Donut 17">
              <a:extLst>
                <a:ext uri="{FF2B5EF4-FFF2-40B4-BE49-F238E27FC236}">
                  <a16:creationId xmlns:a16="http://schemas.microsoft.com/office/drawing/2014/main" id="{9D2376B6-05AD-8D48-E8FD-ECB248B4AA9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9" name="Rectangle 18">
              <a:extLst>
                <a:ext uri="{FF2B5EF4-FFF2-40B4-BE49-F238E27FC236}">
                  <a16:creationId xmlns:a16="http://schemas.microsoft.com/office/drawing/2014/main" id="{049FB67B-F86A-EEF9-817F-6B8333DDAE7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0" name="Group 19">
            <a:extLst>
              <a:ext uri="{FF2B5EF4-FFF2-40B4-BE49-F238E27FC236}">
                <a16:creationId xmlns:a16="http://schemas.microsoft.com/office/drawing/2014/main" id="{36211734-9DF6-E48C-8D7A-42CD814289DE}"/>
              </a:ext>
            </a:extLst>
          </p:cNvPr>
          <p:cNvGrpSpPr/>
          <p:nvPr/>
        </p:nvGrpSpPr>
        <p:grpSpPr>
          <a:xfrm>
            <a:off x="4498935" y="3885919"/>
            <a:ext cx="704538" cy="856571"/>
            <a:chOff x="5991463" y="1470443"/>
            <a:chExt cx="371475" cy="442912"/>
          </a:xfrm>
        </p:grpSpPr>
        <p:sp>
          <p:nvSpPr>
            <p:cNvPr id="21" name="Donut 20">
              <a:extLst>
                <a:ext uri="{FF2B5EF4-FFF2-40B4-BE49-F238E27FC236}">
                  <a16:creationId xmlns:a16="http://schemas.microsoft.com/office/drawing/2014/main" id="{C1E5527E-DDF1-425E-8951-70FCAD4ABB54}"/>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2" name="Rectangle 21">
              <a:extLst>
                <a:ext uri="{FF2B5EF4-FFF2-40B4-BE49-F238E27FC236}">
                  <a16:creationId xmlns:a16="http://schemas.microsoft.com/office/drawing/2014/main" id="{E178EA2B-4A74-992C-C469-5334F03D7158}"/>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3" name="Group 22">
            <a:extLst>
              <a:ext uri="{FF2B5EF4-FFF2-40B4-BE49-F238E27FC236}">
                <a16:creationId xmlns:a16="http://schemas.microsoft.com/office/drawing/2014/main" id="{8C508810-00E0-EBFC-337A-F0626B9D7D7A}"/>
              </a:ext>
            </a:extLst>
          </p:cNvPr>
          <p:cNvGrpSpPr/>
          <p:nvPr/>
        </p:nvGrpSpPr>
        <p:grpSpPr>
          <a:xfrm>
            <a:off x="5670076" y="2836883"/>
            <a:ext cx="704538" cy="856571"/>
            <a:chOff x="5991463" y="1470443"/>
            <a:chExt cx="371475" cy="442912"/>
          </a:xfrm>
        </p:grpSpPr>
        <p:sp>
          <p:nvSpPr>
            <p:cNvPr id="24" name="Donut 23">
              <a:extLst>
                <a:ext uri="{FF2B5EF4-FFF2-40B4-BE49-F238E27FC236}">
                  <a16:creationId xmlns:a16="http://schemas.microsoft.com/office/drawing/2014/main" id="{64FAB556-D136-9FFD-51A4-06FEEE779B79}"/>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5" name="Rectangle 24">
              <a:extLst>
                <a:ext uri="{FF2B5EF4-FFF2-40B4-BE49-F238E27FC236}">
                  <a16:creationId xmlns:a16="http://schemas.microsoft.com/office/drawing/2014/main" id="{B299DC0F-42BC-E709-B26F-AB544446E7AA}"/>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6" name="Group 25">
            <a:extLst>
              <a:ext uri="{FF2B5EF4-FFF2-40B4-BE49-F238E27FC236}">
                <a16:creationId xmlns:a16="http://schemas.microsoft.com/office/drawing/2014/main" id="{14DDD69A-D0F8-7C8A-AFAF-3D016E551016}"/>
              </a:ext>
            </a:extLst>
          </p:cNvPr>
          <p:cNvGrpSpPr/>
          <p:nvPr/>
        </p:nvGrpSpPr>
        <p:grpSpPr>
          <a:xfrm>
            <a:off x="7342446" y="5335430"/>
            <a:ext cx="704538" cy="856571"/>
            <a:chOff x="5991463" y="1470443"/>
            <a:chExt cx="371475" cy="442912"/>
          </a:xfrm>
        </p:grpSpPr>
        <p:sp>
          <p:nvSpPr>
            <p:cNvPr id="27" name="Donut 26">
              <a:extLst>
                <a:ext uri="{FF2B5EF4-FFF2-40B4-BE49-F238E27FC236}">
                  <a16:creationId xmlns:a16="http://schemas.microsoft.com/office/drawing/2014/main" id="{6EC39595-66F9-D9E5-8A51-192E4097CA07}"/>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84D8DB8C-6141-4148-7FE8-46B62951F20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9" name="Group 28">
            <a:extLst>
              <a:ext uri="{FF2B5EF4-FFF2-40B4-BE49-F238E27FC236}">
                <a16:creationId xmlns:a16="http://schemas.microsoft.com/office/drawing/2014/main" id="{3DB9F521-C5A8-7E21-43E6-B9C8F4109B0E}"/>
              </a:ext>
            </a:extLst>
          </p:cNvPr>
          <p:cNvGrpSpPr/>
          <p:nvPr/>
        </p:nvGrpSpPr>
        <p:grpSpPr>
          <a:xfrm>
            <a:off x="8281228" y="3916792"/>
            <a:ext cx="704538" cy="856571"/>
            <a:chOff x="5991463" y="1470443"/>
            <a:chExt cx="371475" cy="442912"/>
          </a:xfrm>
        </p:grpSpPr>
        <p:sp>
          <p:nvSpPr>
            <p:cNvPr id="30" name="Donut 29">
              <a:extLst>
                <a:ext uri="{FF2B5EF4-FFF2-40B4-BE49-F238E27FC236}">
                  <a16:creationId xmlns:a16="http://schemas.microsoft.com/office/drawing/2014/main" id="{569CCF1B-451C-A7CC-CA23-6E33E632A6D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1" name="Rectangle 30">
              <a:extLst>
                <a:ext uri="{FF2B5EF4-FFF2-40B4-BE49-F238E27FC236}">
                  <a16:creationId xmlns:a16="http://schemas.microsoft.com/office/drawing/2014/main" id="{DC9A6509-EA87-569A-0AB4-44ECDEEB894F}"/>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2" name="Group 31">
            <a:extLst>
              <a:ext uri="{FF2B5EF4-FFF2-40B4-BE49-F238E27FC236}">
                <a16:creationId xmlns:a16="http://schemas.microsoft.com/office/drawing/2014/main" id="{305D94F2-43CA-E987-14DC-CA7AF573F74D}"/>
              </a:ext>
            </a:extLst>
          </p:cNvPr>
          <p:cNvGrpSpPr/>
          <p:nvPr/>
        </p:nvGrpSpPr>
        <p:grpSpPr>
          <a:xfrm>
            <a:off x="1152904" y="2728309"/>
            <a:ext cx="704538" cy="856571"/>
            <a:chOff x="5991463" y="1470443"/>
            <a:chExt cx="371475" cy="442912"/>
          </a:xfrm>
        </p:grpSpPr>
        <p:sp>
          <p:nvSpPr>
            <p:cNvPr id="33" name="Donut 32">
              <a:extLst>
                <a:ext uri="{FF2B5EF4-FFF2-40B4-BE49-F238E27FC236}">
                  <a16:creationId xmlns:a16="http://schemas.microsoft.com/office/drawing/2014/main" id="{3FEF990D-D0EB-2239-EF2D-BB307B5B7A43}"/>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4" name="Rectangle 33">
              <a:extLst>
                <a:ext uri="{FF2B5EF4-FFF2-40B4-BE49-F238E27FC236}">
                  <a16:creationId xmlns:a16="http://schemas.microsoft.com/office/drawing/2014/main" id="{BDD07DC3-E85D-24A5-9DDC-545E5A391CCC}"/>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5" name="Group 34">
            <a:extLst>
              <a:ext uri="{FF2B5EF4-FFF2-40B4-BE49-F238E27FC236}">
                <a16:creationId xmlns:a16="http://schemas.microsoft.com/office/drawing/2014/main" id="{F426DB2F-E3E5-EE8E-63B7-9E19BD9694F6}"/>
              </a:ext>
            </a:extLst>
          </p:cNvPr>
          <p:cNvGrpSpPr/>
          <p:nvPr/>
        </p:nvGrpSpPr>
        <p:grpSpPr>
          <a:xfrm>
            <a:off x="7681779" y="1859816"/>
            <a:ext cx="704538" cy="856571"/>
            <a:chOff x="5991463" y="1470443"/>
            <a:chExt cx="371475" cy="442912"/>
          </a:xfrm>
        </p:grpSpPr>
        <p:sp>
          <p:nvSpPr>
            <p:cNvPr id="36" name="Donut 35">
              <a:extLst>
                <a:ext uri="{FF2B5EF4-FFF2-40B4-BE49-F238E27FC236}">
                  <a16:creationId xmlns:a16="http://schemas.microsoft.com/office/drawing/2014/main" id="{70F1C5E6-1226-CA06-9211-52798C2A1ABF}"/>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37" name="Rectangle 36">
              <a:extLst>
                <a:ext uri="{FF2B5EF4-FFF2-40B4-BE49-F238E27FC236}">
                  <a16:creationId xmlns:a16="http://schemas.microsoft.com/office/drawing/2014/main" id="{F2D56AB3-16F8-6BB9-C87A-A2A1019B9B51}"/>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8" name="Group 37">
            <a:extLst>
              <a:ext uri="{FF2B5EF4-FFF2-40B4-BE49-F238E27FC236}">
                <a16:creationId xmlns:a16="http://schemas.microsoft.com/office/drawing/2014/main" id="{4C2FB2F6-DAD4-ABE6-8617-CB2C8D42B758}"/>
              </a:ext>
            </a:extLst>
          </p:cNvPr>
          <p:cNvGrpSpPr/>
          <p:nvPr/>
        </p:nvGrpSpPr>
        <p:grpSpPr>
          <a:xfrm>
            <a:off x="3323298" y="2225383"/>
            <a:ext cx="704538" cy="856571"/>
            <a:chOff x="5991463" y="1470443"/>
            <a:chExt cx="371475" cy="442912"/>
          </a:xfrm>
        </p:grpSpPr>
        <p:sp>
          <p:nvSpPr>
            <p:cNvPr id="39" name="Donut 38">
              <a:extLst>
                <a:ext uri="{FF2B5EF4-FFF2-40B4-BE49-F238E27FC236}">
                  <a16:creationId xmlns:a16="http://schemas.microsoft.com/office/drawing/2014/main" id="{E4566F3E-954F-DF25-4FC2-7EB14805F091}"/>
                </a:ext>
              </a:extLst>
            </p:cNvPr>
            <p:cNvSpPr/>
            <p:nvPr/>
          </p:nvSpPr>
          <p:spPr>
            <a:xfrm>
              <a:off x="6053250" y="1470443"/>
              <a:ext cx="252535" cy="328612"/>
            </a:xfrm>
            <a:prstGeom prst="donut">
              <a:avLst/>
            </a:prstGeom>
            <a:solidFill>
              <a:srgbClr val="FFC000"/>
            </a:solidFill>
            <a:ln>
              <a:solidFill>
                <a:srgbClr val="E1A95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0" name="Rectangle 39">
              <a:extLst>
                <a:ext uri="{FF2B5EF4-FFF2-40B4-BE49-F238E27FC236}">
                  <a16:creationId xmlns:a16="http://schemas.microsoft.com/office/drawing/2014/main" id="{B3B76784-DA2A-009D-E9BA-1A3A4D8AC603}"/>
                </a:ext>
              </a:extLst>
            </p:cNvPr>
            <p:cNvSpPr/>
            <p:nvPr/>
          </p:nvSpPr>
          <p:spPr>
            <a:xfrm>
              <a:off x="5991463" y="1656180"/>
              <a:ext cx="371475" cy="257175"/>
            </a:xfrm>
            <a:prstGeom prst="rect">
              <a:avLst/>
            </a:prstGeom>
            <a:solidFill>
              <a:schemeClr val="bg2">
                <a:lumMod val="9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5" name="Rounded Rectangle 44">
            <a:extLst>
              <a:ext uri="{FF2B5EF4-FFF2-40B4-BE49-F238E27FC236}">
                <a16:creationId xmlns:a16="http://schemas.microsoft.com/office/drawing/2014/main" id="{D4A73832-10F4-E5F2-683F-C129152DEA51}"/>
              </a:ext>
            </a:extLst>
          </p:cNvPr>
          <p:cNvSpPr/>
          <p:nvPr/>
        </p:nvSpPr>
        <p:spPr>
          <a:xfrm>
            <a:off x="9122980" y="1796283"/>
            <a:ext cx="2983962" cy="1977732"/>
          </a:xfrm>
          <a:prstGeom prst="roundRect">
            <a:avLst/>
          </a:prstGeom>
          <a:solidFill>
            <a:schemeClr val="accent4">
              <a:lumMod val="20000"/>
              <a:lumOff val="80000"/>
            </a:schemeClr>
          </a:solidFill>
          <a:ln w="57150">
            <a:solidFill>
              <a:schemeClr val="accent4">
                <a:lumMod val="50000"/>
              </a:schemeClr>
            </a:solidFill>
          </a:ln>
          <a:effectLst>
            <a:glow rad="139700">
              <a:schemeClr val="accent4">
                <a:satMod val="175000"/>
                <a:alpha val="40000"/>
              </a:schemeClr>
            </a:glow>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We need an invariant that “reaches across space”</a:t>
            </a:r>
          </a:p>
        </p:txBody>
      </p:sp>
    </p:spTree>
    <p:extLst>
      <p:ext uri="{BB962C8B-B14F-4D97-AF65-F5344CB8AC3E}">
        <p14:creationId xmlns:p14="http://schemas.microsoft.com/office/powerpoint/2010/main" val="1283701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47</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674556"/>
            <a:ext cx="4209278" cy="617190"/>
          </a:xfrm>
          <a:prstGeom prst="roundRect">
            <a:avLst/>
          </a:prstGeom>
          <a:no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981584"/>
            <a:ext cx="1734765"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4291746"/>
            <a:ext cx="191137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5079596"/>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981584"/>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981584"/>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2364394"/>
            <a:ext cx="1436878" cy="617190"/>
          </a:xfrm>
          <a:prstGeom prst="roundRect">
            <a:avLst/>
          </a:prstGeom>
          <a:no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981584"/>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5079596"/>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5084269"/>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5079596"/>
            <a:ext cx="1772699" cy="617190"/>
          </a:xfrm>
          <a:prstGeom prst="roundRect">
            <a:avLst/>
          </a:prstGeom>
          <a:no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4291746"/>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4291746"/>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4291746"/>
            <a:ext cx="182326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2C64E26-F6AC-1F1E-8C46-584C976F25DC}"/>
              </a:ext>
            </a:extLst>
          </p:cNvPr>
          <p:cNvSpPr txBox="1"/>
          <p:nvPr/>
        </p:nvSpPr>
        <p:spPr>
          <a:xfrm>
            <a:off x="4474537" y="1836913"/>
            <a:ext cx="1436878" cy="400110"/>
          </a:xfrm>
          <a:prstGeom prst="rect">
            <a:avLst/>
          </a:prstGeom>
          <a:noFill/>
        </p:spPr>
        <p:txBody>
          <a:bodyPr wrap="square" rtlCol="0">
            <a:spAutoFit/>
          </a:bodyPr>
          <a:lstStyle/>
          <a:p>
            <a:r>
              <a:rPr lang="en-US" sz="2000" dirty="0"/>
              <a:t>Thread 2</a:t>
            </a:r>
          </a:p>
        </p:txBody>
      </p:sp>
      <p:sp>
        <p:nvSpPr>
          <p:cNvPr id="36" name="TextBox 35">
            <a:extLst>
              <a:ext uri="{FF2B5EF4-FFF2-40B4-BE49-F238E27FC236}">
                <a16:creationId xmlns:a16="http://schemas.microsoft.com/office/drawing/2014/main" id="{6C258DFF-13BE-4E31-88FB-1B6484836868}"/>
              </a:ext>
            </a:extLst>
          </p:cNvPr>
          <p:cNvSpPr txBox="1"/>
          <p:nvPr/>
        </p:nvSpPr>
        <p:spPr>
          <a:xfrm>
            <a:off x="2065027" y="1836913"/>
            <a:ext cx="1436878" cy="400110"/>
          </a:xfrm>
          <a:prstGeom prst="rect">
            <a:avLst/>
          </a:prstGeom>
          <a:noFill/>
        </p:spPr>
        <p:txBody>
          <a:bodyPr wrap="square" rtlCol="0">
            <a:spAutoFit/>
          </a:bodyPr>
          <a:lstStyle/>
          <a:p>
            <a:r>
              <a:rPr lang="en-US" sz="2000" dirty="0"/>
              <a:t>Thread 1</a:t>
            </a:r>
          </a:p>
        </p:txBody>
      </p:sp>
      <p:sp>
        <p:nvSpPr>
          <p:cNvPr id="37" name="TextBox 36">
            <a:extLst>
              <a:ext uri="{FF2B5EF4-FFF2-40B4-BE49-F238E27FC236}">
                <a16:creationId xmlns:a16="http://schemas.microsoft.com/office/drawing/2014/main" id="{93187C05-426F-548C-F3EC-4425AAF4006D}"/>
              </a:ext>
            </a:extLst>
          </p:cNvPr>
          <p:cNvSpPr txBox="1"/>
          <p:nvPr/>
        </p:nvSpPr>
        <p:spPr>
          <a:xfrm>
            <a:off x="6807046" y="1836913"/>
            <a:ext cx="1436878" cy="400110"/>
          </a:xfrm>
          <a:prstGeom prst="rect">
            <a:avLst/>
          </a:prstGeom>
          <a:noFill/>
        </p:spPr>
        <p:txBody>
          <a:bodyPr wrap="square" rtlCol="0">
            <a:spAutoFit/>
          </a:bodyPr>
          <a:lstStyle/>
          <a:p>
            <a:r>
              <a:rPr lang="en-US" sz="2000" dirty="0"/>
              <a:t>Thread 3</a:t>
            </a:r>
          </a:p>
        </p:txBody>
      </p:sp>
      <p:sp>
        <p:nvSpPr>
          <p:cNvPr id="38" name="TextBox 37">
            <a:extLst>
              <a:ext uri="{FF2B5EF4-FFF2-40B4-BE49-F238E27FC236}">
                <a16:creationId xmlns:a16="http://schemas.microsoft.com/office/drawing/2014/main" id="{CFE42628-7F0E-A945-9FBB-5105990C4269}"/>
              </a:ext>
            </a:extLst>
          </p:cNvPr>
          <p:cNvSpPr txBox="1"/>
          <p:nvPr/>
        </p:nvSpPr>
        <p:spPr>
          <a:xfrm>
            <a:off x="9139555" y="1810614"/>
            <a:ext cx="1436878" cy="400110"/>
          </a:xfrm>
          <a:prstGeom prst="rect">
            <a:avLst/>
          </a:prstGeom>
          <a:noFill/>
        </p:spPr>
        <p:txBody>
          <a:bodyPr wrap="square" rtlCol="0">
            <a:spAutoFit/>
          </a:bodyPr>
          <a:lstStyle/>
          <a:p>
            <a:r>
              <a:rPr lang="en-US" sz="2000" dirty="0"/>
              <a:t>Thread 4</a:t>
            </a:r>
          </a:p>
        </p:txBody>
      </p:sp>
      <p:sp>
        <p:nvSpPr>
          <p:cNvPr id="39" name="TextBox 38">
            <a:extLst>
              <a:ext uri="{FF2B5EF4-FFF2-40B4-BE49-F238E27FC236}">
                <a16:creationId xmlns:a16="http://schemas.microsoft.com/office/drawing/2014/main" id="{3E123BC6-432C-6F9A-11FB-39EF840F4824}"/>
              </a:ext>
            </a:extLst>
          </p:cNvPr>
          <p:cNvSpPr txBox="1"/>
          <p:nvPr/>
        </p:nvSpPr>
        <p:spPr>
          <a:xfrm>
            <a:off x="1892508" y="5822944"/>
            <a:ext cx="1436878" cy="400110"/>
          </a:xfrm>
          <a:prstGeom prst="rect">
            <a:avLst/>
          </a:prstGeom>
          <a:noFill/>
        </p:spPr>
        <p:txBody>
          <a:bodyPr wrap="square" rtlCol="0">
            <a:spAutoFit/>
          </a:bodyPr>
          <a:lstStyle/>
          <a:p>
            <a:r>
              <a:rPr lang="en-US" sz="2000" dirty="0"/>
              <a:t>Thread 5</a:t>
            </a:r>
          </a:p>
        </p:txBody>
      </p:sp>
      <p:sp>
        <p:nvSpPr>
          <p:cNvPr id="40" name="TextBox 39">
            <a:extLst>
              <a:ext uri="{FF2B5EF4-FFF2-40B4-BE49-F238E27FC236}">
                <a16:creationId xmlns:a16="http://schemas.microsoft.com/office/drawing/2014/main" id="{018F4A27-477F-FC04-AA75-73C08F394CF2}"/>
              </a:ext>
            </a:extLst>
          </p:cNvPr>
          <p:cNvSpPr txBox="1"/>
          <p:nvPr/>
        </p:nvSpPr>
        <p:spPr>
          <a:xfrm>
            <a:off x="4319535" y="5822944"/>
            <a:ext cx="1436878" cy="400110"/>
          </a:xfrm>
          <a:prstGeom prst="rect">
            <a:avLst/>
          </a:prstGeom>
          <a:noFill/>
        </p:spPr>
        <p:txBody>
          <a:bodyPr wrap="square" rtlCol="0">
            <a:spAutoFit/>
          </a:bodyPr>
          <a:lstStyle/>
          <a:p>
            <a:r>
              <a:rPr lang="en-US" sz="2000" dirty="0"/>
              <a:t>Thread 6</a:t>
            </a:r>
          </a:p>
        </p:txBody>
      </p:sp>
      <p:sp>
        <p:nvSpPr>
          <p:cNvPr id="41" name="TextBox 40">
            <a:extLst>
              <a:ext uri="{FF2B5EF4-FFF2-40B4-BE49-F238E27FC236}">
                <a16:creationId xmlns:a16="http://schemas.microsoft.com/office/drawing/2014/main" id="{5608A32D-00AD-6557-BF55-BD6181C87E79}"/>
              </a:ext>
            </a:extLst>
          </p:cNvPr>
          <p:cNvSpPr txBox="1"/>
          <p:nvPr/>
        </p:nvSpPr>
        <p:spPr>
          <a:xfrm>
            <a:off x="6807046" y="5822944"/>
            <a:ext cx="1436878" cy="400110"/>
          </a:xfrm>
          <a:prstGeom prst="rect">
            <a:avLst/>
          </a:prstGeom>
          <a:noFill/>
        </p:spPr>
        <p:txBody>
          <a:bodyPr wrap="square" rtlCol="0">
            <a:spAutoFit/>
          </a:bodyPr>
          <a:lstStyle/>
          <a:p>
            <a:r>
              <a:rPr lang="en-US" sz="2000" dirty="0"/>
              <a:t>Thread 7</a:t>
            </a:r>
          </a:p>
        </p:txBody>
      </p:sp>
      <p:sp>
        <p:nvSpPr>
          <p:cNvPr id="42" name="TextBox 41">
            <a:extLst>
              <a:ext uri="{FF2B5EF4-FFF2-40B4-BE49-F238E27FC236}">
                <a16:creationId xmlns:a16="http://schemas.microsoft.com/office/drawing/2014/main" id="{E21A713C-22F4-51AD-1055-2143971D7752}"/>
              </a:ext>
            </a:extLst>
          </p:cNvPr>
          <p:cNvSpPr txBox="1"/>
          <p:nvPr/>
        </p:nvSpPr>
        <p:spPr>
          <a:xfrm>
            <a:off x="9237748" y="5850456"/>
            <a:ext cx="1436878" cy="400110"/>
          </a:xfrm>
          <a:prstGeom prst="rect">
            <a:avLst/>
          </a:prstGeom>
          <a:noFill/>
        </p:spPr>
        <p:txBody>
          <a:bodyPr wrap="square" rtlCol="0">
            <a:spAutoFit/>
          </a:bodyPr>
          <a:lstStyle/>
          <a:p>
            <a:r>
              <a:rPr lang="en-US" sz="2000" dirty="0"/>
              <a:t>Thread 8</a:t>
            </a:r>
          </a:p>
        </p:txBody>
      </p:sp>
      <p:sp>
        <p:nvSpPr>
          <p:cNvPr id="44" name="Rounded Rectangle 43">
            <a:extLst>
              <a:ext uri="{FF2B5EF4-FFF2-40B4-BE49-F238E27FC236}">
                <a16:creationId xmlns:a16="http://schemas.microsoft.com/office/drawing/2014/main" id="{549CECC6-CC92-BEA3-0993-B1C0857F1A1A}"/>
              </a:ext>
            </a:extLst>
          </p:cNvPr>
          <p:cNvSpPr/>
          <p:nvPr/>
        </p:nvSpPr>
        <p:spPr>
          <a:xfrm>
            <a:off x="151318" y="1567293"/>
            <a:ext cx="1911375" cy="2795048"/>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These components, owned by different threads, need to coordinate somehow</a:t>
            </a:r>
          </a:p>
        </p:txBody>
      </p:sp>
    </p:spTree>
    <p:extLst>
      <p:ext uri="{BB962C8B-B14F-4D97-AF65-F5344CB8AC3E}">
        <p14:creationId xmlns:p14="http://schemas.microsoft.com/office/powerpoint/2010/main" val="16618571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pider Web File Transparent HQ PNG Download | FreePNGImg">
            <a:extLst>
              <a:ext uri="{FF2B5EF4-FFF2-40B4-BE49-F238E27FC236}">
                <a16:creationId xmlns:a16="http://schemas.microsoft.com/office/drawing/2014/main" id="{04F962E6-7516-7992-39BE-D158F0243F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1875" y="2000951"/>
            <a:ext cx="8559688" cy="330609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CF55F8-CFF4-8136-588D-B2563728BBF7}"/>
              </a:ext>
            </a:extLst>
          </p:cNvPr>
          <p:cNvSpPr>
            <a:spLocks noGrp="1"/>
          </p:cNvSpPr>
          <p:nvPr>
            <p:ph type="title"/>
          </p:nvPr>
        </p:nvSpPr>
        <p:spPr/>
        <p:txBody>
          <a:bodyPr/>
          <a:lstStyle/>
          <a:p>
            <a:r>
              <a:rPr lang="en-US" dirty="0"/>
              <a:t>Example 2: Producer/consumer queue</a:t>
            </a:r>
          </a:p>
        </p:txBody>
      </p:sp>
      <p:sp>
        <p:nvSpPr>
          <p:cNvPr id="4" name="Slide Number Placeholder 3">
            <a:extLst>
              <a:ext uri="{FF2B5EF4-FFF2-40B4-BE49-F238E27FC236}">
                <a16:creationId xmlns:a16="http://schemas.microsoft.com/office/drawing/2014/main" id="{75B16532-50FF-5DD5-8BB0-A9AD1E9C2C46}"/>
              </a:ext>
            </a:extLst>
          </p:cNvPr>
          <p:cNvSpPr>
            <a:spLocks noGrp="1"/>
          </p:cNvSpPr>
          <p:nvPr>
            <p:ph type="sldNum" sz="quarter" idx="10"/>
          </p:nvPr>
        </p:nvSpPr>
        <p:spPr/>
        <p:txBody>
          <a:bodyPr/>
          <a:lstStyle/>
          <a:p>
            <a:fld id="{6244B543-AA52-EB47-B3A9-0A2A6FE25F7B}" type="slidenum">
              <a:rPr lang="en-US" smtClean="0"/>
              <a:t>48</a:t>
            </a:fld>
            <a:endParaRPr lang="en-US" dirty="0"/>
          </a:p>
        </p:txBody>
      </p:sp>
      <p:sp>
        <p:nvSpPr>
          <p:cNvPr id="5" name="Rounded Rectangle 4">
            <a:extLst>
              <a:ext uri="{FF2B5EF4-FFF2-40B4-BE49-F238E27FC236}">
                <a16:creationId xmlns:a16="http://schemas.microsoft.com/office/drawing/2014/main" id="{EAFC4CDA-CBB2-136D-4FD7-59803525FDAD}"/>
              </a:ext>
            </a:extLst>
          </p:cNvPr>
          <p:cNvSpPr/>
          <p:nvPr/>
        </p:nvSpPr>
        <p:spPr>
          <a:xfrm>
            <a:off x="4047341" y="3284815"/>
            <a:ext cx="4209278" cy="617190"/>
          </a:xfrm>
          <a:prstGeom prst="roundRect">
            <a:avLst/>
          </a:prstGeom>
          <a:solidFill>
            <a:schemeClr val="bg1"/>
          </a:solid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2">
                    <a:lumMod val="75000"/>
                  </a:schemeClr>
                </a:solidFill>
              </a:rPr>
              <a:t>Queue Buffer</a:t>
            </a:r>
          </a:p>
        </p:txBody>
      </p:sp>
      <p:cxnSp>
        <p:nvCxnSpPr>
          <p:cNvPr id="6" name="Straight Arrow Connector 5">
            <a:extLst>
              <a:ext uri="{FF2B5EF4-FFF2-40B4-BE49-F238E27FC236}">
                <a16:creationId xmlns:a16="http://schemas.microsoft.com/office/drawing/2014/main" id="{58B84F65-ECFF-647B-444F-E718D7DD9E01}"/>
              </a:ext>
            </a:extLst>
          </p:cNvPr>
          <p:cNvCxnSpPr>
            <a:cxnSpLocks/>
            <a:stCxn id="8" idx="2"/>
          </p:cNvCxnSpPr>
          <p:nvPr/>
        </p:nvCxnSpPr>
        <p:spPr>
          <a:xfrm>
            <a:off x="2630642" y="2591843"/>
            <a:ext cx="1734765"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8747298-9030-DCA6-1CB0-ADA5582390C7}"/>
              </a:ext>
            </a:extLst>
          </p:cNvPr>
          <p:cNvCxnSpPr>
            <a:cxnSpLocks/>
            <a:stCxn id="9" idx="0"/>
          </p:cNvCxnSpPr>
          <p:nvPr/>
        </p:nvCxnSpPr>
        <p:spPr>
          <a:xfrm flipV="1">
            <a:off x="2465752" y="3902005"/>
            <a:ext cx="191137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2F65641E-5A48-AC7B-3250-9EF296E8A7BF}"/>
              </a:ext>
            </a:extLst>
          </p:cNvPr>
          <p:cNvSpPr/>
          <p:nvPr/>
        </p:nvSpPr>
        <p:spPr>
          <a:xfrm>
            <a:off x="1912203"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sp>
        <p:nvSpPr>
          <p:cNvPr id="9" name="Rounded Rectangle 8">
            <a:extLst>
              <a:ext uri="{FF2B5EF4-FFF2-40B4-BE49-F238E27FC236}">
                <a16:creationId xmlns:a16="http://schemas.microsoft.com/office/drawing/2014/main" id="{ABFFAB14-E55F-9CD8-5C7E-7CF5748A1C92}"/>
              </a:ext>
            </a:extLst>
          </p:cNvPr>
          <p:cNvSpPr/>
          <p:nvPr/>
        </p:nvSpPr>
        <p:spPr>
          <a:xfrm>
            <a:off x="1579402"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0" name="Rounded Rectangle 9">
            <a:extLst>
              <a:ext uri="{FF2B5EF4-FFF2-40B4-BE49-F238E27FC236}">
                <a16:creationId xmlns:a16="http://schemas.microsoft.com/office/drawing/2014/main" id="{8AE4FC8C-1DF6-C125-7477-823601E7E69A}"/>
              </a:ext>
            </a:extLst>
          </p:cNvPr>
          <p:cNvSpPr/>
          <p:nvPr/>
        </p:nvSpPr>
        <p:spPr>
          <a:xfrm>
            <a:off x="6655046"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1" name="Straight Arrow Connector 10">
            <a:extLst>
              <a:ext uri="{FF2B5EF4-FFF2-40B4-BE49-F238E27FC236}">
                <a16:creationId xmlns:a16="http://schemas.microsoft.com/office/drawing/2014/main" id="{48DA5414-3574-B094-835C-10055CAC0BBC}"/>
              </a:ext>
            </a:extLst>
          </p:cNvPr>
          <p:cNvCxnSpPr>
            <a:cxnSpLocks/>
            <a:stCxn id="12" idx="2"/>
          </p:cNvCxnSpPr>
          <p:nvPr/>
        </p:nvCxnSpPr>
        <p:spPr>
          <a:xfrm>
            <a:off x="5083846"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08797624-7F18-E17F-51E8-0AE2C2AC6476}"/>
              </a:ext>
            </a:extLst>
          </p:cNvPr>
          <p:cNvSpPr/>
          <p:nvPr/>
        </p:nvSpPr>
        <p:spPr>
          <a:xfrm>
            <a:off x="4365407"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3" name="Straight Arrow Connector 12">
            <a:extLst>
              <a:ext uri="{FF2B5EF4-FFF2-40B4-BE49-F238E27FC236}">
                <a16:creationId xmlns:a16="http://schemas.microsoft.com/office/drawing/2014/main" id="{5EE490B6-DB72-DC8B-FFB0-EB551D183646}"/>
              </a:ext>
            </a:extLst>
          </p:cNvPr>
          <p:cNvCxnSpPr>
            <a:cxnSpLocks/>
            <a:stCxn id="10" idx="2"/>
          </p:cNvCxnSpPr>
          <p:nvPr/>
        </p:nvCxnSpPr>
        <p:spPr>
          <a:xfrm>
            <a:off x="7373485" y="2591843"/>
            <a:ext cx="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D2C30890-AF75-3298-50B6-8EAE9022DA82}"/>
              </a:ext>
            </a:extLst>
          </p:cNvPr>
          <p:cNvSpPr/>
          <p:nvPr/>
        </p:nvSpPr>
        <p:spPr>
          <a:xfrm>
            <a:off x="8944685" y="1974653"/>
            <a:ext cx="1436878" cy="617190"/>
          </a:xfrm>
          <a:prstGeom prst="roundRect">
            <a:avLst/>
          </a:prstGeom>
          <a:solidFill>
            <a:schemeClr val="bg1"/>
          </a:solidFill>
          <a:ln w="1016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5">
                    <a:lumMod val="50000"/>
                  </a:schemeClr>
                </a:solidFill>
              </a:rPr>
              <a:t>Producer</a:t>
            </a:r>
          </a:p>
        </p:txBody>
      </p:sp>
      <p:cxnSp>
        <p:nvCxnSpPr>
          <p:cNvPr id="15" name="Straight Arrow Connector 14">
            <a:extLst>
              <a:ext uri="{FF2B5EF4-FFF2-40B4-BE49-F238E27FC236}">
                <a16:creationId xmlns:a16="http://schemas.microsoft.com/office/drawing/2014/main" id="{87E23D37-F79F-9A05-9976-3C0B60623276}"/>
              </a:ext>
            </a:extLst>
          </p:cNvPr>
          <p:cNvCxnSpPr>
            <a:cxnSpLocks/>
            <a:stCxn id="14" idx="2"/>
          </p:cNvCxnSpPr>
          <p:nvPr/>
        </p:nvCxnSpPr>
        <p:spPr>
          <a:xfrm flipH="1">
            <a:off x="8091924" y="2591843"/>
            <a:ext cx="1571200" cy="692972"/>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7353A67E-50A8-D90D-B65A-2C5EC6A16B9C}"/>
              </a:ext>
            </a:extLst>
          </p:cNvPr>
          <p:cNvSpPr/>
          <p:nvPr/>
        </p:nvSpPr>
        <p:spPr>
          <a:xfrm>
            <a:off x="4032606"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7" name="Rounded Rectangle 16">
            <a:extLst>
              <a:ext uri="{FF2B5EF4-FFF2-40B4-BE49-F238E27FC236}">
                <a16:creationId xmlns:a16="http://schemas.microsoft.com/office/drawing/2014/main" id="{7FD8A44D-FE92-98A2-390B-E24733B6B521}"/>
              </a:ext>
            </a:extLst>
          </p:cNvPr>
          <p:cNvSpPr/>
          <p:nvPr/>
        </p:nvSpPr>
        <p:spPr>
          <a:xfrm>
            <a:off x="6485810" y="4694528"/>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sp>
        <p:nvSpPr>
          <p:cNvPr id="18" name="Rounded Rectangle 17">
            <a:extLst>
              <a:ext uri="{FF2B5EF4-FFF2-40B4-BE49-F238E27FC236}">
                <a16:creationId xmlns:a16="http://schemas.microsoft.com/office/drawing/2014/main" id="{7E7F443C-B60C-45A4-36B5-81A80FC4BA76}"/>
              </a:ext>
            </a:extLst>
          </p:cNvPr>
          <p:cNvSpPr/>
          <p:nvPr/>
        </p:nvSpPr>
        <p:spPr>
          <a:xfrm>
            <a:off x="8939014" y="4689855"/>
            <a:ext cx="1772699" cy="617190"/>
          </a:xfrm>
          <a:prstGeom prst="roundRect">
            <a:avLst/>
          </a:prstGeom>
          <a:solidFill>
            <a:schemeClr val="bg1"/>
          </a:solidFill>
          <a:ln w="1016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accent6">
                    <a:lumMod val="75000"/>
                  </a:schemeClr>
                </a:solidFill>
              </a:rPr>
              <a:t>Consumer</a:t>
            </a:r>
          </a:p>
        </p:txBody>
      </p:sp>
      <p:cxnSp>
        <p:nvCxnSpPr>
          <p:cNvPr id="19" name="Straight Arrow Connector 18">
            <a:extLst>
              <a:ext uri="{FF2B5EF4-FFF2-40B4-BE49-F238E27FC236}">
                <a16:creationId xmlns:a16="http://schemas.microsoft.com/office/drawing/2014/main" id="{5A0B2A9F-F3B4-CF4C-11CD-C94BF6748DA9}"/>
              </a:ext>
            </a:extLst>
          </p:cNvPr>
          <p:cNvCxnSpPr>
            <a:cxnSpLocks/>
          </p:cNvCxnSpPr>
          <p:nvPr/>
        </p:nvCxnSpPr>
        <p:spPr>
          <a:xfrm flipV="1">
            <a:off x="4962173" y="3902005"/>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6BAE35-5B61-F2CB-F8E0-67A347018855}"/>
              </a:ext>
            </a:extLst>
          </p:cNvPr>
          <p:cNvCxnSpPr>
            <a:cxnSpLocks/>
          </p:cNvCxnSpPr>
          <p:nvPr/>
        </p:nvCxnSpPr>
        <p:spPr>
          <a:xfrm flipV="1">
            <a:off x="7378088" y="3902005"/>
            <a:ext cx="0"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BDC1829-1689-FEE6-F5CA-728E0CD0F9A7}"/>
              </a:ext>
            </a:extLst>
          </p:cNvPr>
          <p:cNvCxnSpPr>
            <a:cxnSpLocks/>
          </p:cNvCxnSpPr>
          <p:nvPr/>
        </p:nvCxnSpPr>
        <p:spPr>
          <a:xfrm flipH="1" flipV="1">
            <a:off x="8034728" y="3902005"/>
            <a:ext cx="1823266" cy="787850"/>
          </a:xfrm>
          <a:prstGeom prst="straightConnector1">
            <a:avLst/>
          </a:prstGeom>
          <a:ln w="101600" cap="flat">
            <a:solidFill>
              <a:srgbClr val="72720F"/>
            </a:solidFill>
            <a:prstDash val="sysDot"/>
            <a:round/>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2C64E26-F6AC-1F1E-8C46-584C976F25DC}"/>
              </a:ext>
            </a:extLst>
          </p:cNvPr>
          <p:cNvSpPr txBox="1"/>
          <p:nvPr/>
        </p:nvSpPr>
        <p:spPr>
          <a:xfrm>
            <a:off x="4474537" y="1447172"/>
            <a:ext cx="1436878" cy="400110"/>
          </a:xfrm>
          <a:prstGeom prst="rect">
            <a:avLst/>
          </a:prstGeom>
          <a:noFill/>
        </p:spPr>
        <p:txBody>
          <a:bodyPr wrap="square" rtlCol="0">
            <a:spAutoFit/>
          </a:bodyPr>
          <a:lstStyle/>
          <a:p>
            <a:r>
              <a:rPr lang="en-US" sz="2000" dirty="0"/>
              <a:t>Thread 2</a:t>
            </a:r>
          </a:p>
        </p:txBody>
      </p:sp>
      <p:sp>
        <p:nvSpPr>
          <p:cNvPr id="36" name="TextBox 35">
            <a:extLst>
              <a:ext uri="{FF2B5EF4-FFF2-40B4-BE49-F238E27FC236}">
                <a16:creationId xmlns:a16="http://schemas.microsoft.com/office/drawing/2014/main" id="{6C258DFF-13BE-4E31-88FB-1B6484836868}"/>
              </a:ext>
            </a:extLst>
          </p:cNvPr>
          <p:cNvSpPr txBox="1"/>
          <p:nvPr/>
        </p:nvSpPr>
        <p:spPr>
          <a:xfrm>
            <a:off x="2065027" y="1447172"/>
            <a:ext cx="1436878" cy="400110"/>
          </a:xfrm>
          <a:prstGeom prst="rect">
            <a:avLst/>
          </a:prstGeom>
          <a:noFill/>
        </p:spPr>
        <p:txBody>
          <a:bodyPr wrap="square" rtlCol="0">
            <a:spAutoFit/>
          </a:bodyPr>
          <a:lstStyle/>
          <a:p>
            <a:r>
              <a:rPr lang="en-US" sz="2000" dirty="0"/>
              <a:t>Thread 1</a:t>
            </a:r>
          </a:p>
        </p:txBody>
      </p:sp>
      <p:sp>
        <p:nvSpPr>
          <p:cNvPr id="37" name="TextBox 36">
            <a:extLst>
              <a:ext uri="{FF2B5EF4-FFF2-40B4-BE49-F238E27FC236}">
                <a16:creationId xmlns:a16="http://schemas.microsoft.com/office/drawing/2014/main" id="{93187C05-426F-548C-F3EC-4425AAF4006D}"/>
              </a:ext>
            </a:extLst>
          </p:cNvPr>
          <p:cNvSpPr txBox="1"/>
          <p:nvPr/>
        </p:nvSpPr>
        <p:spPr>
          <a:xfrm>
            <a:off x="6807046" y="1447172"/>
            <a:ext cx="1436878" cy="400110"/>
          </a:xfrm>
          <a:prstGeom prst="rect">
            <a:avLst/>
          </a:prstGeom>
          <a:noFill/>
        </p:spPr>
        <p:txBody>
          <a:bodyPr wrap="square" rtlCol="0">
            <a:spAutoFit/>
          </a:bodyPr>
          <a:lstStyle/>
          <a:p>
            <a:r>
              <a:rPr lang="en-US" sz="2000" dirty="0"/>
              <a:t>Thread 3</a:t>
            </a:r>
          </a:p>
        </p:txBody>
      </p:sp>
      <p:sp>
        <p:nvSpPr>
          <p:cNvPr id="38" name="TextBox 37">
            <a:extLst>
              <a:ext uri="{FF2B5EF4-FFF2-40B4-BE49-F238E27FC236}">
                <a16:creationId xmlns:a16="http://schemas.microsoft.com/office/drawing/2014/main" id="{CFE42628-7F0E-A945-9FBB-5105990C4269}"/>
              </a:ext>
            </a:extLst>
          </p:cNvPr>
          <p:cNvSpPr txBox="1"/>
          <p:nvPr/>
        </p:nvSpPr>
        <p:spPr>
          <a:xfrm>
            <a:off x="9139555" y="1420873"/>
            <a:ext cx="1436878" cy="400110"/>
          </a:xfrm>
          <a:prstGeom prst="rect">
            <a:avLst/>
          </a:prstGeom>
          <a:noFill/>
        </p:spPr>
        <p:txBody>
          <a:bodyPr wrap="square" rtlCol="0">
            <a:spAutoFit/>
          </a:bodyPr>
          <a:lstStyle/>
          <a:p>
            <a:r>
              <a:rPr lang="en-US" sz="2000" dirty="0"/>
              <a:t>Thread 4</a:t>
            </a:r>
          </a:p>
        </p:txBody>
      </p:sp>
      <p:sp>
        <p:nvSpPr>
          <p:cNvPr id="39" name="TextBox 38">
            <a:extLst>
              <a:ext uri="{FF2B5EF4-FFF2-40B4-BE49-F238E27FC236}">
                <a16:creationId xmlns:a16="http://schemas.microsoft.com/office/drawing/2014/main" id="{3E123BC6-432C-6F9A-11FB-39EF840F4824}"/>
              </a:ext>
            </a:extLst>
          </p:cNvPr>
          <p:cNvSpPr txBox="1"/>
          <p:nvPr/>
        </p:nvSpPr>
        <p:spPr>
          <a:xfrm>
            <a:off x="1892508" y="5433203"/>
            <a:ext cx="1436878" cy="400110"/>
          </a:xfrm>
          <a:prstGeom prst="rect">
            <a:avLst/>
          </a:prstGeom>
          <a:noFill/>
        </p:spPr>
        <p:txBody>
          <a:bodyPr wrap="square" rtlCol="0">
            <a:spAutoFit/>
          </a:bodyPr>
          <a:lstStyle/>
          <a:p>
            <a:r>
              <a:rPr lang="en-US" sz="2000" dirty="0"/>
              <a:t>Thread 5</a:t>
            </a:r>
          </a:p>
        </p:txBody>
      </p:sp>
      <p:sp>
        <p:nvSpPr>
          <p:cNvPr id="40" name="TextBox 39">
            <a:extLst>
              <a:ext uri="{FF2B5EF4-FFF2-40B4-BE49-F238E27FC236}">
                <a16:creationId xmlns:a16="http://schemas.microsoft.com/office/drawing/2014/main" id="{018F4A27-477F-FC04-AA75-73C08F394CF2}"/>
              </a:ext>
            </a:extLst>
          </p:cNvPr>
          <p:cNvSpPr txBox="1"/>
          <p:nvPr/>
        </p:nvSpPr>
        <p:spPr>
          <a:xfrm>
            <a:off x="4319535" y="5433203"/>
            <a:ext cx="1436878" cy="400110"/>
          </a:xfrm>
          <a:prstGeom prst="rect">
            <a:avLst/>
          </a:prstGeom>
          <a:noFill/>
        </p:spPr>
        <p:txBody>
          <a:bodyPr wrap="square" rtlCol="0">
            <a:spAutoFit/>
          </a:bodyPr>
          <a:lstStyle/>
          <a:p>
            <a:r>
              <a:rPr lang="en-US" sz="2000" dirty="0"/>
              <a:t>Thread 6</a:t>
            </a:r>
          </a:p>
        </p:txBody>
      </p:sp>
      <p:sp>
        <p:nvSpPr>
          <p:cNvPr id="41" name="TextBox 40">
            <a:extLst>
              <a:ext uri="{FF2B5EF4-FFF2-40B4-BE49-F238E27FC236}">
                <a16:creationId xmlns:a16="http://schemas.microsoft.com/office/drawing/2014/main" id="{5608A32D-00AD-6557-BF55-BD6181C87E79}"/>
              </a:ext>
            </a:extLst>
          </p:cNvPr>
          <p:cNvSpPr txBox="1"/>
          <p:nvPr/>
        </p:nvSpPr>
        <p:spPr>
          <a:xfrm>
            <a:off x="6807046" y="5433203"/>
            <a:ext cx="1436878" cy="400110"/>
          </a:xfrm>
          <a:prstGeom prst="rect">
            <a:avLst/>
          </a:prstGeom>
          <a:noFill/>
        </p:spPr>
        <p:txBody>
          <a:bodyPr wrap="square" rtlCol="0">
            <a:spAutoFit/>
          </a:bodyPr>
          <a:lstStyle/>
          <a:p>
            <a:r>
              <a:rPr lang="en-US" sz="2000" dirty="0"/>
              <a:t>Thread 7</a:t>
            </a:r>
          </a:p>
        </p:txBody>
      </p:sp>
      <p:sp>
        <p:nvSpPr>
          <p:cNvPr id="42" name="TextBox 41">
            <a:extLst>
              <a:ext uri="{FF2B5EF4-FFF2-40B4-BE49-F238E27FC236}">
                <a16:creationId xmlns:a16="http://schemas.microsoft.com/office/drawing/2014/main" id="{E21A713C-22F4-51AD-1055-2143971D7752}"/>
              </a:ext>
            </a:extLst>
          </p:cNvPr>
          <p:cNvSpPr txBox="1"/>
          <p:nvPr/>
        </p:nvSpPr>
        <p:spPr>
          <a:xfrm>
            <a:off x="9237748" y="5460715"/>
            <a:ext cx="1436878" cy="400110"/>
          </a:xfrm>
          <a:prstGeom prst="rect">
            <a:avLst/>
          </a:prstGeom>
          <a:noFill/>
        </p:spPr>
        <p:txBody>
          <a:bodyPr wrap="square" rtlCol="0">
            <a:spAutoFit/>
          </a:bodyPr>
          <a:lstStyle/>
          <a:p>
            <a:r>
              <a:rPr lang="en-US" sz="2000" dirty="0"/>
              <a:t>Thread 8</a:t>
            </a:r>
          </a:p>
        </p:txBody>
      </p:sp>
      <p:sp>
        <p:nvSpPr>
          <p:cNvPr id="20" name="Rounded Rectangle 19">
            <a:extLst>
              <a:ext uri="{FF2B5EF4-FFF2-40B4-BE49-F238E27FC236}">
                <a16:creationId xmlns:a16="http://schemas.microsoft.com/office/drawing/2014/main" id="{F43D22ED-8C28-75BA-CD0F-9E2866E9B1F7}"/>
              </a:ext>
            </a:extLst>
          </p:cNvPr>
          <p:cNvSpPr/>
          <p:nvPr/>
        </p:nvSpPr>
        <p:spPr>
          <a:xfrm>
            <a:off x="151318" y="1567293"/>
            <a:ext cx="1911375" cy="2795048"/>
          </a:xfrm>
          <a:prstGeom prst="roundRect">
            <a:avLst/>
          </a:prstGeom>
          <a:solidFill>
            <a:schemeClr val="bg1"/>
          </a:solidFill>
          <a:ln w="5715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These components, owned by different threads, need to coordinate somehow</a:t>
            </a:r>
          </a:p>
        </p:txBody>
      </p:sp>
    </p:spTree>
    <p:extLst>
      <p:ext uri="{BB962C8B-B14F-4D97-AF65-F5344CB8AC3E}">
        <p14:creationId xmlns:p14="http://schemas.microsoft.com/office/powerpoint/2010/main" val="1632020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49</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17731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out of the memory-safety guaranteed by Rust’s type system</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5</a:t>
            </a:fld>
            <a:endParaRPr lang="en-US" dirty="0"/>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381481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strVal val="#ppt_w*0.7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1536174"/>
            <a:ext cx="1909997" cy="10871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50</a:t>
            </a:fld>
            <a:endParaRPr lang="en-US" dirty="0"/>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57940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368508" y="2936414"/>
            <a:ext cx="5727489" cy="2909750"/>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51</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332946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3" name="Rectangle 2">
            <a:extLst>
              <a:ext uri="{FF2B5EF4-FFF2-40B4-BE49-F238E27FC236}">
                <a16:creationId xmlns:a16="http://schemas.microsoft.com/office/drawing/2014/main" id="{4106DB5A-A959-7F72-D4DB-3937DBD7F4B3}"/>
              </a:ext>
            </a:extLst>
          </p:cNvPr>
          <p:cNvSpPr/>
          <p:nvPr/>
        </p:nvSpPr>
        <p:spPr>
          <a:xfrm>
            <a:off x="6434532" y="1386209"/>
            <a:ext cx="3998622" cy="365048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52</a:t>
            </a:fld>
            <a:endParaRPr lang="en-US" dirty="0"/>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937434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435779" y="5193711"/>
            <a:ext cx="5496392" cy="1664289"/>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53</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773486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06DB5A-A959-7F72-D4DB-3937DBD7F4B3}"/>
              </a:ext>
            </a:extLst>
          </p:cNvPr>
          <p:cNvSpPr/>
          <p:nvPr/>
        </p:nvSpPr>
        <p:spPr>
          <a:xfrm>
            <a:off x="6864248" y="5811391"/>
            <a:ext cx="4198494" cy="365205"/>
          </a:xfrm>
          <a:prstGeom prst="rect">
            <a:avLst/>
          </a:prstGeom>
          <a:solidFill>
            <a:srgbClr val="CEEDFF"/>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52A9DB1E-F0F7-E986-4ABD-317C0314A046}"/>
              </a:ext>
            </a:extLst>
          </p:cNvPr>
          <p:cNvSpPr txBox="1"/>
          <p:nvPr/>
        </p:nvSpPr>
        <p:spPr>
          <a:xfrm>
            <a:off x="6407670" y="1392031"/>
            <a:ext cx="6213422" cy="5509200"/>
          </a:xfrm>
          <a:prstGeom prst="rect">
            <a:avLst/>
          </a:prstGeom>
          <a:noFill/>
        </p:spPr>
        <p:txBody>
          <a:bodyPr wrap="square">
            <a:spAutoFit/>
          </a:bodyPr>
          <a:lstStyle/>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update_pair</a:t>
            </a:r>
            <a:r>
              <a:rPr lang="en-US" sz="1600" b="0" i="0" dirty="0">
                <a:solidFill>
                  <a:srgbClr val="000000"/>
                </a:solidFill>
                <a:effectLst/>
                <a:latin typeface="Consolas" panose="020B0609020204030204" pitchFamily="49" charset="0"/>
                <a:cs typeface="Consolas" panose="020B0609020204030204" pitchFamily="49" charset="0"/>
              </a:rPr>
              <a:t>(</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token0: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mut</a:t>
            </a:r>
            <a:r>
              <a:rPr lang="en-US" sz="1600" b="0" i="0" dirty="0">
                <a:solidFill>
                  <a:srgbClr val="000000"/>
                </a:solidFill>
                <a:effectLst/>
                <a:latin typeface="Consolas" panose="020B0609020204030204" pitchFamily="49" charset="0"/>
                <a:cs typeface="Consolas" panose="020B0609020204030204" pitchFamily="49" charset="0"/>
              </a:rPr>
              <a:t> token1: Token,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B21E00"/>
                </a:solidFill>
                <a:effectLst/>
                <a:latin typeface="Consolas" panose="020B0609020204030204" pitchFamily="49" charset="0"/>
                <a:cs typeface="Consolas" panose="020B0609020204030204" pitchFamily="49" charset="0"/>
              </a:rPr>
              <a:t>u64</a:t>
            </a:r>
          </a:p>
          <a:p>
            <a:r>
              <a:rPr lang="en-US" sz="1600" b="0" i="0" dirty="0">
                <a:solidFill>
                  <a:srgbClr val="000000"/>
                </a:solidFill>
                <a:effectLst/>
                <a:latin typeface="Consolas" panose="020B0609020204030204" pitchFamily="49" charset="0"/>
                <a:cs typeface="Consolas" panose="020B0609020204030204" pitchFamily="49" charset="0"/>
              </a:rPr>
              <a:t>)</a:t>
            </a:r>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-&gt; (pair: (Token, Token))</a:t>
            </a:r>
          </a:p>
          <a:p>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token0.id,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 == token1.id,</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token1.value = </a:t>
            </a:r>
            <a:r>
              <a:rPr lang="en-US" sz="1600" b="0" i="0" dirty="0" err="1">
                <a:solidFill>
                  <a:srgbClr val="000000"/>
                </a:solidFill>
                <a:effectLst/>
                <a:latin typeface="Consolas" panose="020B0609020204030204" pitchFamily="49" charset="0"/>
                <a:cs typeface="Consolas" panose="020B0609020204030204" pitchFamily="49" charset="0"/>
              </a:rPr>
              <a:t>new_value</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(token0, token1)</a:t>
            </a: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validate_pair</a:t>
            </a:r>
            <a:r>
              <a:rPr lang="en-US" sz="1600" b="0" i="0" dirty="0">
                <a:solidFill>
                  <a:srgbClr val="000000"/>
                </a:solidFill>
                <a:effectLst/>
                <a:latin typeface="Consolas" panose="020B0609020204030204" pitchFamily="49" charset="0"/>
                <a:cs typeface="Consolas" panose="020B0609020204030204" pitchFamily="49" charset="0"/>
              </a:rPr>
              <a:t>(token0: &amp;Token, token1: &amp;Token)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1600" b="0" i="0" dirty="0">
                <a:solidFill>
                  <a:srgbClr val="000000"/>
                </a:solidFill>
                <a:effectLst/>
                <a:latin typeface="Consolas" panose="020B0609020204030204" pitchFamily="49" charset="0"/>
                <a:cs typeface="Consolas" panose="020B0609020204030204" pitchFamily="49" charset="0"/>
              </a:rPr>
              <a:t> token0.id == token1.id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1600" b="0" i="0" dirty="0">
                <a:solidFill>
                  <a:srgbClr val="000000"/>
                </a:solidFill>
                <a:effectLst/>
                <a:latin typeface="Consolas" panose="020B0609020204030204" pitchFamily="49" charset="0"/>
                <a:cs typeface="Consolas" panose="020B0609020204030204" pitchFamily="49" charset="0"/>
              </a:rPr>
              <a:t> token0.value == token1.value</a:t>
            </a:r>
          </a:p>
          <a:p>
            <a:r>
              <a:rPr lang="en-US" sz="1600" b="0" i="0" dirty="0">
                <a:solidFill>
                  <a:srgbClr val="000000"/>
                </a:solidFill>
                <a:effectLst/>
                <a:latin typeface="Source Code Pro" panose="020B0509030403020204" pitchFamily="49" charset="0"/>
              </a:rPr>
              <a:t>{</a:t>
            </a:r>
          </a:p>
          <a:p>
            <a:r>
              <a:rPr lang="en-US" sz="1600" dirty="0">
                <a:solidFill>
                  <a:srgbClr val="000000"/>
                </a:solidFill>
                <a:latin typeface="Source Code Pro" panose="020B0509030403020204" pitchFamily="49" charset="0"/>
              </a:rPr>
              <a:t>    </a:t>
            </a:r>
            <a:r>
              <a:rPr lang="en-US" sz="1600" b="0" i="0" dirty="0">
                <a:solidFill>
                  <a:srgbClr val="575757"/>
                </a:solidFill>
                <a:effectLst/>
                <a:latin typeface="Source Code Pro" panose="020B0509030403020204" pitchFamily="49" charset="0"/>
              </a:rPr>
              <a:t>/* ? */</a:t>
            </a:r>
            <a:endParaRPr lang="en-US" sz="1600" dirty="0">
              <a:solidFill>
                <a:srgbClr val="000000"/>
              </a:solidFill>
              <a:latin typeface="Source Code Pro" panose="020B0509030403020204" pitchFamily="49" charset="0"/>
            </a:endParaRPr>
          </a:p>
          <a:p>
            <a:r>
              <a:rPr lang="en-US" sz="1600" b="0" i="0" dirty="0">
                <a:solidFill>
                  <a:srgbClr val="000000"/>
                </a:solidFill>
                <a:effectLst/>
                <a:latin typeface="Source Code Pro" panose="020B0509030403020204" pitchFamily="49" charset="0"/>
              </a:rPr>
              <a:t>}</a:t>
            </a:r>
            <a:endParaRPr lang="en-US" sz="16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3790861B-EA08-AD0E-9593-377CE910C6D9}"/>
              </a:ext>
            </a:extLst>
          </p:cNvPr>
          <p:cNvSpPr txBox="1"/>
          <p:nvPr/>
        </p:nvSpPr>
        <p:spPr>
          <a:xfrm>
            <a:off x="368508" y="1536174"/>
            <a:ext cx="5727492" cy="4031873"/>
          </a:xfrm>
          <a:prstGeom prst="rect">
            <a:avLst/>
          </a:prstGeom>
          <a:noFill/>
        </p:spPr>
        <p:txBody>
          <a:bodyPr wrap="square">
            <a:spAutoFit/>
          </a:bodyPr>
          <a:lstStyle/>
          <a:p>
            <a:r>
              <a:rPr lang="en-US" sz="1600" b="0" i="0" dirty="0">
                <a:solidFill>
                  <a:srgbClr val="9D00EC"/>
                </a:solidFill>
                <a:effectLst/>
                <a:latin typeface="Consolas" panose="020B0609020204030204" pitchFamily="49" charset="0"/>
                <a:cs typeface="Consolas" panose="020B0609020204030204" pitchFamily="49" charset="0"/>
              </a:rPr>
              <a:t>struct</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a:solidFill>
                  <a:srgbClr val="0030F2"/>
                </a:solidFill>
                <a:effectLst/>
                <a:latin typeface="Consolas" panose="020B0609020204030204" pitchFamily="49" charset="0"/>
                <a:cs typeface="Consolas" panose="020B0609020204030204" pitchFamily="49" charset="0"/>
              </a:rPr>
              <a:t>Token</a:t>
            </a:r>
            <a:r>
              <a:rPr lang="en-US" sz="1600" b="0" i="0" dirty="0">
                <a:solidFill>
                  <a:srgbClr val="000000"/>
                </a:solidFill>
                <a:effectLst/>
                <a:latin typeface="Consolas" panose="020B0609020204030204" pitchFamily="49" charset="0"/>
                <a:cs typeface="Consolas" panose="020B0609020204030204" pitchFamily="49" charset="0"/>
              </a:rPr>
              <a:t> {</a:t>
            </a:r>
          </a:p>
          <a:p>
            <a:r>
              <a:rPr lang="en-US" sz="1600" b="0" i="0" dirty="0">
                <a:solidFill>
                  <a:srgbClr val="000000"/>
                </a:solidFill>
                <a:effectLst/>
                <a:latin typeface="Consolas" panose="020B0609020204030204" pitchFamily="49" charset="0"/>
                <a:cs typeface="Consolas" panose="020B0609020204030204" pitchFamily="49" charset="0"/>
              </a:rPr>
              <a:t>    id: 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endParaRPr lang="en-US" sz="1600" dirty="0">
              <a:solidFill>
                <a:srgbClr val="000000"/>
              </a:solidFill>
              <a:latin typeface="Consolas" panose="020B0609020204030204" pitchFamily="49" charset="0"/>
              <a:cs typeface="Consolas" panose="020B0609020204030204" pitchFamily="49" charset="0"/>
            </a:endParaRPr>
          </a:p>
          <a:p>
            <a:r>
              <a:rPr lang="en-US" sz="1600" b="0" i="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latin typeface="Consolas" panose="020B0609020204030204" pitchFamily="49" charset="0"/>
              <a:cs typeface="Consolas" panose="020B0609020204030204" pitchFamily="49" charset="0"/>
            </a:endParaRPr>
          </a:p>
          <a:p>
            <a:endParaRPr lang="en-US" sz="1600" dirty="0">
              <a:solidFill>
                <a:srgbClr val="000000"/>
              </a:solidFill>
              <a:latin typeface="Consolas" panose="020B0609020204030204" pitchFamily="49" charset="0"/>
              <a:cs typeface="Consolas" panose="020B0609020204030204" pitchFamily="49" charset="0"/>
            </a:endParaRPr>
          </a:p>
          <a:p>
            <a:r>
              <a:rPr lang="en-US" sz="1600" b="0" i="0" dirty="0" err="1">
                <a:solidFill>
                  <a:srgbClr val="9D00EC"/>
                </a:solidFill>
                <a:effectLst/>
                <a:latin typeface="Consolas" panose="020B0609020204030204" pitchFamily="49" charset="0"/>
                <a:cs typeface="Consolas" panose="020B0609020204030204" pitchFamily="49" charset="0"/>
              </a:rPr>
              <a:t>fn</a:t>
            </a:r>
            <a:r>
              <a:rPr lang="en-US" sz="1600" b="0" i="0" dirty="0">
                <a:solidFill>
                  <a:srgbClr val="000000"/>
                </a:solidFill>
                <a:effectLst/>
                <a:latin typeface="Consolas" panose="020B0609020204030204" pitchFamily="49" charset="0"/>
                <a:cs typeface="Consolas" panose="020B0609020204030204" pitchFamily="49" charset="0"/>
              </a:rPr>
              <a:t> </a:t>
            </a:r>
            <a:r>
              <a:rPr lang="en-US" sz="1600" b="0" i="0" dirty="0" err="1">
                <a:solidFill>
                  <a:srgbClr val="0030F2"/>
                </a:solidFill>
                <a:effectLst/>
                <a:latin typeface="Consolas" panose="020B0609020204030204" pitchFamily="49" charset="0"/>
                <a:cs typeface="Consolas" panose="020B0609020204030204" pitchFamily="49" charset="0"/>
              </a:rPr>
              <a:t>new_pair</a:t>
            </a:r>
            <a:r>
              <a:rPr lang="en-US" sz="1600" b="0" i="0" dirty="0">
                <a:solidFill>
                  <a:srgbClr val="000000"/>
                </a:solidFill>
                <a:effectLst/>
                <a:latin typeface="Consolas" panose="020B0609020204030204" pitchFamily="49" charset="0"/>
                <a:cs typeface="Consolas" panose="020B0609020204030204" pitchFamily="49" charset="0"/>
              </a:rPr>
              <a:t>(value: </a:t>
            </a:r>
            <a:r>
              <a:rPr lang="en-US" sz="1600" b="0" i="0" dirty="0">
                <a:solidFill>
                  <a:srgbClr val="B21E00"/>
                </a:solidFill>
                <a:effectLst/>
                <a:latin typeface="Consolas" panose="020B0609020204030204" pitchFamily="49" charset="0"/>
                <a:cs typeface="Consolas" panose="020B0609020204030204" pitchFamily="49" charset="0"/>
              </a:rPr>
              <a:t>u64</a:t>
            </a:r>
            <a:r>
              <a:rPr lang="en-US" sz="1600" b="0" i="0" dirty="0">
                <a:solidFill>
                  <a:srgbClr val="000000"/>
                </a:solidFill>
                <a:effectLst/>
                <a:latin typeface="Consolas" panose="020B0609020204030204" pitchFamily="49" charset="0"/>
                <a:cs typeface="Consolas" panose="020B0609020204030204" pitchFamily="49" charset="0"/>
              </a:rPr>
              <a:t>) -&gt; (pair: (Token, Token))</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endParaRPr lang="en-US" sz="1600" b="0" i="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.id == 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.id,</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0</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pair.</a:t>
            </a:r>
            <a:r>
              <a:rPr lang="en-US" sz="1600" b="0" i="0" dirty="0">
                <a:solidFill>
                  <a:srgbClr val="B21E00"/>
                </a:solidFill>
                <a:effectLst/>
                <a:latin typeface="Consolas" panose="020B0609020204030204" pitchFamily="49" charset="0"/>
                <a:cs typeface="Consolas" panose="020B0609020204030204" pitchFamily="49" charset="0"/>
              </a:rPr>
              <a:t>1</a:t>
            </a:r>
            <a:r>
              <a:rPr lang="en-US" sz="1600" b="0" i="0" dirty="0">
                <a:solidFill>
                  <a:srgbClr val="000000"/>
                </a:solidFill>
                <a:effectLst/>
                <a:latin typeface="Consolas" panose="020B0609020204030204" pitchFamily="49" charset="0"/>
                <a:cs typeface="Consolas" panose="020B0609020204030204" pitchFamily="49" charset="0"/>
              </a:rPr>
              <a:t>.value == value,</a:t>
            </a:r>
          </a:p>
          <a:p>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9D00EC"/>
                </a:solidFill>
                <a:effectLst/>
                <a:latin typeface="Consolas" panose="020B0609020204030204" pitchFamily="49" charset="0"/>
                <a:cs typeface="Consolas" panose="020B0609020204030204" pitchFamily="49" charset="0"/>
              </a:rPr>
              <a:t>let</a:t>
            </a:r>
            <a:r>
              <a:rPr lang="en-US" sz="1600" b="0" i="0" dirty="0">
                <a:solidFill>
                  <a:srgbClr val="000000"/>
                </a:solidFill>
                <a:effectLst/>
                <a:latin typeface="Consolas" panose="020B0609020204030204" pitchFamily="49" charset="0"/>
                <a:cs typeface="Consolas" panose="020B0609020204030204" pitchFamily="49" charset="0"/>
              </a:rPr>
              <a:t> id = </a:t>
            </a:r>
            <a:r>
              <a:rPr lang="en-US" sz="1600" b="0" i="0" dirty="0" err="1">
                <a:solidFill>
                  <a:srgbClr val="000000"/>
                </a:solidFill>
                <a:effectLst/>
                <a:latin typeface="Consolas" panose="020B0609020204030204" pitchFamily="49" charset="0"/>
                <a:cs typeface="Consolas" panose="020B0609020204030204" pitchFamily="49" charset="0"/>
              </a:rPr>
              <a:t>fresh_id</a:t>
            </a:r>
            <a:r>
              <a:rPr lang="en-US" sz="1600" b="0" i="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dirty="0">
                <a:solidFill>
                  <a:srgbClr val="000000"/>
                </a:solidFill>
                <a:latin typeface="Consolas" panose="020B0609020204030204" pitchFamily="49" charset="0"/>
                <a:cs typeface="Consolas" panose="020B0609020204030204" pitchFamily="49" charset="0"/>
              </a:rPr>
              <a:t>     </a:t>
            </a:r>
            <a:r>
              <a:rPr lang="en-US" sz="1600" b="0" i="0" dirty="0">
                <a:solidFill>
                  <a:srgbClr val="000000"/>
                </a:solidFill>
                <a:effectLst/>
                <a:latin typeface="Consolas" panose="020B0609020204030204" pitchFamily="49" charset="0"/>
                <a:cs typeface="Consolas" panose="020B0609020204030204" pitchFamily="49" charset="0"/>
              </a:rPr>
              <a:t>Token { id: id, value: value })</a:t>
            </a:r>
          </a:p>
          <a:p>
            <a:r>
              <a:rPr lang="en-US" sz="1600" b="0" i="0" dirty="0">
                <a:solidFill>
                  <a:srgbClr val="000000"/>
                </a:solidFill>
                <a:effectLst/>
                <a:latin typeface="Consolas" panose="020B0609020204030204" pitchFamily="49" charset="0"/>
                <a:cs typeface="Consolas" panose="020B0609020204030204" pitchFamily="49" charset="0"/>
              </a:rPr>
              <a:t>}</a:t>
            </a:r>
          </a:p>
        </p:txBody>
      </p:sp>
      <p:sp>
        <p:nvSpPr>
          <p:cNvPr id="2" name="Title 1">
            <a:extLst>
              <a:ext uri="{FF2B5EF4-FFF2-40B4-BE49-F238E27FC236}">
                <a16:creationId xmlns:a16="http://schemas.microsoft.com/office/drawing/2014/main" id="{A4743086-127A-EAE1-AA5C-EFDDD7D7C6B4}"/>
              </a:ext>
            </a:extLst>
          </p:cNvPr>
          <p:cNvSpPr>
            <a:spLocks noGrp="1"/>
          </p:cNvSpPr>
          <p:nvPr>
            <p:ph type="title"/>
          </p:nvPr>
        </p:nvSpPr>
        <p:spPr/>
        <p:txBody>
          <a:bodyPr/>
          <a:lstStyle/>
          <a:p>
            <a:r>
              <a:rPr lang="en-US" dirty="0"/>
              <a:t>Example 3: “Agreement”</a:t>
            </a:r>
          </a:p>
        </p:txBody>
      </p:sp>
      <p:sp>
        <p:nvSpPr>
          <p:cNvPr id="4" name="Slide Number Placeholder 3">
            <a:extLst>
              <a:ext uri="{FF2B5EF4-FFF2-40B4-BE49-F238E27FC236}">
                <a16:creationId xmlns:a16="http://schemas.microsoft.com/office/drawing/2014/main" id="{F0E6D66E-9693-4877-DB05-2B97FC26D390}"/>
              </a:ext>
            </a:extLst>
          </p:cNvPr>
          <p:cNvSpPr>
            <a:spLocks noGrp="1"/>
          </p:cNvSpPr>
          <p:nvPr>
            <p:ph type="sldNum" sz="quarter" idx="10"/>
          </p:nvPr>
        </p:nvSpPr>
        <p:spPr/>
        <p:txBody>
          <a:bodyPr/>
          <a:lstStyle/>
          <a:p>
            <a:fld id="{6244B543-AA52-EB47-B3A9-0A2A6FE25F7B}" type="slidenum">
              <a:rPr lang="en-US" smtClean="0"/>
              <a:t>54</a:t>
            </a:fld>
            <a:endParaRPr lang="en-US" dirty="0"/>
          </a:p>
        </p:txBody>
      </p:sp>
      <p:cxnSp>
        <p:nvCxnSpPr>
          <p:cNvPr id="10" name="Straight Connector 9">
            <a:extLst>
              <a:ext uri="{FF2B5EF4-FFF2-40B4-BE49-F238E27FC236}">
                <a16:creationId xmlns:a16="http://schemas.microsoft.com/office/drawing/2014/main" id="{8FADCF5C-1825-C679-FB12-9136015A60B1}"/>
              </a:ext>
            </a:extLst>
          </p:cNvPr>
          <p:cNvCxnSpPr/>
          <p:nvPr/>
        </p:nvCxnSpPr>
        <p:spPr>
          <a:xfrm>
            <a:off x="6295869" y="1392031"/>
            <a:ext cx="0" cy="5465969"/>
          </a:xfrm>
          <a:prstGeom prst="line">
            <a:avLst/>
          </a:prstGeom>
          <a:ln w="76200">
            <a:tailEnd type="none"/>
          </a:ln>
        </p:spPr>
        <p:style>
          <a:lnRef idx="1">
            <a:schemeClr val="dk1"/>
          </a:lnRef>
          <a:fillRef idx="0">
            <a:schemeClr val="dk1"/>
          </a:fillRef>
          <a:effectRef idx="0">
            <a:schemeClr val="dk1"/>
          </a:effectRef>
          <a:fontRef idx="minor">
            <a:schemeClr val="tx1"/>
          </a:fontRef>
        </p:style>
      </p:cxnSp>
      <p:sp>
        <p:nvSpPr>
          <p:cNvPr id="5" name="Rounded Rectangular Callout 4">
            <a:extLst>
              <a:ext uri="{FF2B5EF4-FFF2-40B4-BE49-F238E27FC236}">
                <a16:creationId xmlns:a16="http://schemas.microsoft.com/office/drawing/2014/main" id="{FC2643A9-1CFF-2ABD-56D8-98FEC84B1FA3}"/>
              </a:ext>
            </a:extLst>
          </p:cNvPr>
          <p:cNvSpPr/>
          <p:nvPr/>
        </p:nvSpPr>
        <p:spPr>
          <a:xfrm>
            <a:off x="1843790" y="5568047"/>
            <a:ext cx="2923082" cy="1153429"/>
          </a:xfrm>
          <a:prstGeom prst="wedgeRoundRectCallout">
            <a:avLst>
              <a:gd name="adj1" fmla="val 113526"/>
              <a:gd name="adj2" fmla="val -18076"/>
              <a:gd name="adj3" fmla="val 16667"/>
            </a:avLst>
          </a:prstGeom>
          <a:solidFill>
            <a:schemeClr val="accent3">
              <a:lumMod val="20000"/>
              <a:lumOff val="80000"/>
            </a:schemeClr>
          </a:solidFill>
          <a:ln w="57150">
            <a:solidFill>
              <a:srgbClr val="00206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Who</a:t>
            </a:r>
            <a:r>
              <a:rPr lang="en-US" sz="2400" dirty="0"/>
              <a:t> maintains this invariant?</a:t>
            </a:r>
            <a:endParaRPr lang="en-US" sz="2400" b="1" dirty="0"/>
          </a:p>
        </p:txBody>
      </p:sp>
    </p:spTree>
    <p:extLst>
      <p:ext uri="{BB962C8B-B14F-4D97-AF65-F5344CB8AC3E}">
        <p14:creationId xmlns:p14="http://schemas.microsoft.com/office/powerpoint/2010/main" val="23491375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6300-5887-ED94-124E-86D11E0AC3F4}"/>
              </a:ext>
            </a:extLst>
          </p:cNvPr>
          <p:cNvSpPr>
            <a:spLocks noGrp="1"/>
          </p:cNvSpPr>
          <p:nvPr>
            <p:ph type="title"/>
          </p:nvPr>
        </p:nvSpPr>
        <p:spPr/>
        <p:txBody>
          <a:bodyPr/>
          <a:lstStyle/>
          <a:p>
            <a:r>
              <a:rPr lang="en-US" dirty="0" err="1"/>
              <a:t>Verus’s</a:t>
            </a:r>
            <a:r>
              <a:rPr lang="en-US" dirty="0"/>
              <a:t> System: </a:t>
            </a:r>
            <a:r>
              <a:rPr lang="en-US" b="1" dirty="0" err="1"/>
              <a:t>VerusSync</a:t>
            </a:r>
            <a:endParaRPr lang="en-US" b="1" dirty="0"/>
          </a:p>
        </p:txBody>
      </p:sp>
      <p:sp>
        <p:nvSpPr>
          <p:cNvPr id="3" name="Content Placeholder 2">
            <a:extLst>
              <a:ext uri="{FF2B5EF4-FFF2-40B4-BE49-F238E27FC236}">
                <a16:creationId xmlns:a16="http://schemas.microsoft.com/office/drawing/2014/main" id="{95C1018B-F54A-6936-D33C-4A44D1736078}"/>
              </a:ext>
            </a:extLst>
          </p:cNvPr>
          <p:cNvSpPr>
            <a:spLocks noGrp="1"/>
          </p:cNvSpPr>
          <p:nvPr>
            <p:ph idx="1"/>
          </p:nvPr>
        </p:nvSpPr>
        <p:spPr/>
        <p:txBody>
          <a:bodyPr/>
          <a:lstStyle/>
          <a:p>
            <a:r>
              <a:rPr lang="en-US" dirty="0"/>
              <a:t>Provides a means for “space-reaching invariants”</a:t>
            </a:r>
          </a:p>
          <a:p>
            <a:r>
              <a:rPr lang="en-US" dirty="0"/>
              <a:t>Acknowledges that real systems need invariants a </a:t>
            </a:r>
            <a:r>
              <a:rPr lang="en-US" i="1" dirty="0"/>
              <a:t>little</a:t>
            </a:r>
            <a:r>
              <a:rPr lang="en-US" dirty="0"/>
              <a:t> more complicated than two-party agreement.</a:t>
            </a:r>
          </a:p>
        </p:txBody>
      </p:sp>
      <p:sp>
        <p:nvSpPr>
          <p:cNvPr id="4" name="Slide Number Placeholder 3">
            <a:extLst>
              <a:ext uri="{FF2B5EF4-FFF2-40B4-BE49-F238E27FC236}">
                <a16:creationId xmlns:a16="http://schemas.microsoft.com/office/drawing/2014/main" id="{7617D19C-5068-9B4C-4F20-0727DBB25206}"/>
              </a:ext>
            </a:extLst>
          </p:cNvPr>
          <p:cNvSpPr>
            <a:spLocks noGrp="1"/>
          </p:cNvSpPr>
          <p:nvPr>
            <p:ph type="sldNum" sz="quarter" idx="10"/>
          </p:nvPr>
        </p:nvSpPr>
        <p:spPr/>
        <p:txBody>
          <a:bodyPr/>
          <a:lstStyle/>
          <a:p>
            <a:fld id="{6244B543-AA52-EB47-B3A9-0A2A6FE25F7B}" type="slidenum">
              <a:rPr lang="en-US" smtClean="0"/>
              <a:t>55</a:t>
            </a:fld>
            <a:endParaRPr lang="en-US" dirty="0"/>
          </a:p>
        </p:txBody>
      </p:sp>
    </p:spTree>
    <p:extLst>
      <p:ext uri="{BB962C8B-B14F-4D97-AF65-F5344CB8AC3E}">
        <p14:creationId xmlns:p14="http://schemas.microsoft.com/office/powerpoint/2010/main" val="31356567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49F2-1562-7067-D258-5ECA69908C4F}"/>
              </a:ext>
            </a:extLst>
          </p:cNvPr>
          <p:cNvSpPr>
            <a:spLocks noGrp="1"/>
          </p:cNvSpPr>
          <p:nvPr>
            <p:ph type="title"/>
          </p:nvPr>
        </p:nvSpPr>
        <p:spPr/>
        <p:txBody>
          <a:bodyPr/>
          <a:lstStyle/>
          <a:p>
            <a:r>
              <a:rPr lang="en-US" dirty="0"/>
              <a:t>3 Main components of Concurrency</a:t>
            </a:r>
          </a:p>
        </p:txBody>
      </p:sp>
      <p:sp>
        <p:nvSpPr>
          <p:cNvPr id="4" name="Slide Number Placeholder 3">
            <a:extLst>
              <a:ext uri="{FF2B5EF4-FFF2-40B4-BE49-F238E27FC236}">
                <a16:creationId xmlns:a16="http://schemas.microsoft.com/office/drawing/2014/main" id="{5E29A906-DE22-B0D9-A270-6E06953ADC20}"/>
              </a:ext>
            </a:extLst>
          </p:cNvPr>
          <p:cNvSpPr>
            <a:spLocks noGrp="1"/>
          </p:cNvSpPr>
          <p:nvPr>
            <p:ph type="sldNum" sz="quarter" idx="10"/>
          </p:nvPr>
        </p:nvSpPr>
        <p:spPr/>
        <p:txBody>
          <a:bodyPr/>
          <a:lstStyle/>
          <a:p>
            <a:fld id="{6244B543-AA52-EB47-B3A9-0A2A6FE25F7B}" type="slidenum">
              <a:rPr lang="en-US" smtClean="0"/>
              <a:t>56</a:t>
            </a:fld>
            <a:endParaRPr lang="en-US" dirty="0"/>
          </a:p>
        </p:txBody>
      </p:sp>
      <p:sp>
        <p:nvSpPr>
          <p:cNvPr id="5" name="Triangle 4">
            <a:extLst>
              <a:ext uri="{FF2B5EF4-FFF2-40B4-BE49-F238E27FC236}">
                <a16:creationId xmlns:a16="http://schemas.microsoft.com/office/drawing/2014/main" id="{14420AC3-8AFE-C1FF-87A2-6C8DB1B64B96}"/>
              </a:ext>
            </a:extLst>
          </p:cNvPr>
          <p:cNvSpPr/>
          <p:nvPr/>
        </p:nvSpPr>
        <p:spPr>
          <a:xfrm>
            <a:off x="3801979" y="1941095"/>
            <a:ext cx="4808621" cy="3994484"/>
          </a:xfrm>
          <a:prstGeom prst="triangle">
            <a:avLst/>
          </a:prstGeom>
          <a:gradFill flip="none" rotWithShape="1">
            <a:gsLst>
              <a:gs pos="0">
                <a:schemeClr val="accent5">
                  <a:lumMod val="5000"/>
                  <a:lumOff val="95000"/>
                </a:schemeClr>
              </a:gs>
              <a:gs pos="86000">
                <a:schemeClr val="accent5">
                  <a:lumMod val="45000"/>
                  <a:lumOff val="55000"/>
                </a:schemeClr>
              </a:gs>
              <a:gs pos="92000">
                <a:schemeClr val="accent5">
                  <a:lumMod val="45000"/>
                  <a:lumOff val="55000"/>
                </a:schemeClr>
              </a:gs>
              <a:gs pos="100000">
                <a:schemeClr val="accent5">
                  <a:lumMod val="30000"/>
                  <a:lumOff val="70000"/>
                </a:schemeClr>
              </a:gs>
            </a:gsLst>
            <a:lin ang="5400000" scaled="1"/>
            <a:tileRect/>
          </a:grad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B2069FBE-F54E-E5BC-2CC1-CD0591AE2D21}"/>
              </a:ext>
            </a:extLst>
          </p:cNvPr>
          <p:cNvSpPr txBox="1"/>
          <p:nvPr/>
        </p:nvSpPr>
        <p:spPr>
          <a:xfrm>
            <a:off x="4780546" y="1492364"/>
            <a:ext cx="3625515" cy="461665"/>
          </a:xfrm>
          <a:prstGeom prst="rect">
            <a:avLst/>
          </a:prstGeom>
          <a:noFill/>
        </p:spPr>
        <p:txBody>
          <a:bodyPr wrap="square" rtlCol="0">
            <a:spAutoFit/>
          </a:bodyPr>
          <a:lstStyle/>
          <a:p>
            <a:r>
              <a:rPr lang="en-US" sz="2400" dirty="0"/>
              <a:t>Memory permissions</a:t>
            </a:r>
          </a:p>
        </p:txBody>
      </p:sp>
      <p:sp>
        <p:nvSpPr>
          <p:cNvPr id="7" name="TextBox 6">
            <a:extLst>
              <a:ext uri="{FF2B5EF4-FFF2-40B4-BE49-F238E27FC236}">
                <a16:creationId xmlns:a16="http://schemas.microsoft.com/office/drawing/2014/main" id="{7D24A49E-21BE-3D47-69AD-548A09E028BE}"/>
              </a:ext>
            </a:extLst>
          </p:cNvPr>
          <p:cNvSpPr txBox="1"/>
          <p:nvPr/>
        </p:nvSpPr>
        <p:spPr>
          <a:xfrm>
            <a:off x="2967789" y="6022854"/>
            <a:ext cx="3625515" cy="461665"/>
          </a:xfrm>
          <a:prstGeom prst="rect">
            <a:avLst/>
          </a:prstGeom>
          <a:noFill/>
        </p:spPr>
        <p:txBody>
          <a:bodyPr wrap="square" rtlCol="0">
            <a:spAutoFit/>
          </a:bodyPr>
          <a:lstStyle/>
          <a:p>
            <a:r>
              <a:rPr lang="en-US" sz="2400" dirty="0"/>
              <a:t>Invariants</a:t>
            </a:r>
          </a:p>
        </p:txBody>
      </p:sp>
      <p:sp>
        <p:nvSpPr>
          <p:cNvPr id="8" name="Oval 7">
            <a:extLst>
              <a:ext uri="{FF2B5EF4-FFF2-40B4-BE49-F238E27FC236}">
                <a16:creationId xmlns:a16="http://schemas.microsoft.com/office/drawing/2014/main" id="{17988B96-4B26-BEAE-1815-2007CAFBFB0D}"/>
              </a:ext>
            </a:extLst>
          </p:cNvPr>
          <p:cNvSpPr/>
          <p:nvPr/>
        </p:nvSpPr>
        <p:spPr>
          <a:xfrm>
            <a:off x="8037095" y="5365636"/>
            <a:ext cx="1187116" cy="1173277"/>
          </a:xfrm>
          <a:prstGeom prst="ellipse">
            <a:avLst/>
          </a:prstGeom>
          <a:solidFill>
            <a:schemeClr val="accent5">
              <a:lumMod val="40000"/>
              <a:lumOff val="60000"/>
            </a:schemeClr>
          </a:solidFill>
          <a:ln w="57150"/>
        </p:spPr>
        <p:style>
          <a:lnRef idx="2">
            <a:schemeClr val="dk1"/>
          </a:lnRef>
          <a:fillRef idx="1">
            <a:schemeClr val="lt1"/>
          </a:fillRef>
          <a:effectRef idx="0">
            <a:schemeClr val="dk1"/>
          </a:effectRef>
          <a:fontRef idx="minor">
            <a:schemeClr val="dk1"/>
          </a:fontRef>
        </p:style>
        <p:txBody>
          <a:bodyPr rtlCol="0" anchor="ctr"/>
          <a:lstStyle/>
          <a:p>
            <a:pPr algn="ctr"/>
            <a:r>
              <a:rPr lang="en-US" sz="4400" dirty="0"/>
              <a:t>?</a:t>
            </a:r>
          </a:p>
        </p:txBody>
      </p:sp>
    </p:spTree>
    <p:extLst>
      <p:ext uri="{BB962C8B-B14F-4D97-AF65-F5344CB8AC3E}">
        <p14:creationId xmlns:p14="http://schemas.microsoft.com/office/powerpoint/2010/main" val="2277251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p:txBody>
          <a:bodyPr/>
          <a:lstStyle/>
          <a:p>
            <a:pPr marL="0" indent="0">
              <a:buNone/>
            </a:pPr>
            <a:r>
              <a:rPr lang="en-US" dirty="0">
                <a:solidFill>
                  <a:schemeClr val="accent5">
                    <a:lumMod val="75000"/>
                  </a:schemeClr>
                </a:solidFill>
              </a:rPr>
              <a:t>Definition attempt #1:</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opts the programmer </a:t>
            </a:r>
            <a:r>
              <a:rPr lang="en-US" dirty="0">
                <a:highlight>
                  <a:srgbClr val="FFFF00"/>
                </a:highlight>
              </a:rPr>
              <a:t>out of the memory-safety guaranteed by Rust’s type system</a:t>
            </a:r>
            <a:endParaRPr lang="en-US" b="1" dirty="0">
              <a:highlight>
                <a:srgbClr val="FFFF00"/>
              </a:highlight>
            </a:endParaRPr>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6</a:t>
            </a:fld>
            <a:endParaRPr lang="en-US" dirty="0"/>
          </a:p>
        </p:txBody>
      </p:sp>
      <p:sp>
        <p:nvSpPr>
          <p:cNvPr id="5" name="Rounded Rectangular Callout 4">
            <a:extLst>
              <a:ext uri="{FF2B5EF4-FFF2-40B4-BE49-F238E27FC236}">
                <a16:creationId xmlns:a16="http://schemas.microsoft.com/office/drawing/2014/main" id="{BA2AD95A-9DA2-B25A-971B-8E30052BC9B7}"/>
              </a:ext>
            </a:extLst>
          </p:cNvPr>
          <p:cNvSpPr/>
          <p:nvPr/>
        </p:nvSpPr>
        <p:spPr>
          <a:xfrm>
            <a:off x="6571281" y="4281580"/>
            <a:ext cx="5160936" cy="1596326"/>
          </a:xfrm>
          <a:prstGeom prst="wedgeRoundRectCallout">
            <a:avLst>
              <a:gd name="adj1" fmla="val -44295"/>
              <a:gd name="adj2" fmla="val -101578"/>
              <a:gd name="adj3" fmla="val 16667"/>
            </a:avLst>
          </a:prstGeom>
          <a:solidFill>
            <a:srgbClr val="FFFF00"/>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This seems pretty bad — doesn’t </a:t>
            </a:r>
            <a:r>
              <a:rPr lang="en-US" sz="3200" dirty="0" err="1"/>
              <a:t>Verus</a:t>
            </a:r>
            <a:r>
              <a:rPr lang="en-US" sz="3200" dirty="0"/>
              <a:t> rely on this?</a:t>
            </a:r>
          </a:p>
        </p:txBody>
      </p:sp>
      <p:sp>
        <p:nvSpPr>
          <p:cNvPr id="6" name="Rectangle 5">
            <a:extLst>
              <a:ext uri="{FF2B5EF4-FFF2-40B4-BE49-F238E27FC236}">
                <a16:creationId xmlns:a16="http://schemas.microsoft.com/office/drawing/2014/main" id="{E4DEBF64-518E-272C-B293-5D0E300CADEC}"/>
              </a:ext>
            </a:extLst>
          </p:cNvPr>
          <p:cNvSpPr/>
          <p:nvPr/>
        </p:nvSpPr>
        <p:spPr>
          <a:xfrm>
            <a:off x="838200" y="3981982"/>
            <a:ext cx="6043047" cy="1754326"/>
          </a:xfrm>
          <a:prstGeom prst="rect">
            <a:avLst/>
          </a:prstGeom>
        </p:spPr>
        <p:txBody>
          <a:bodyPr wrap="square">
            <a:spAutoFit/>
          </a:bodyPr>
          <a:lstStyle/>
          <a:p>
            <a:r>
              <a:rPr lang="en-US" b="0" i="0" dirty="0" err="1">
                <a:solidFill>
                  <a:srgbClr val="9D00EC"/>
                </a:solidFill>
                <a:effectLst/>
                <a:latin typeface="Consolas" panose="020B0609020204030204" pitchFamily="49" charset="0"/>
                <a:cs typeface="Consolas" panose="020B0609020204030204" pitchFamily="49" charset="0"/>
              </a:rPr>
              <a:t>fn</a:t>
            </a:r>
            <a:r>
              <a:rPr lang="en-US" b="0" i="0" dirty="0">
                <a:solidFill>
                  <a:srgbClr val="000000"/>
                </a:solidFill>
                <a:effectLst/>
                <a:latin typeface="Consolas" panose="020B0609020204030204" pitchFamily="49" charset="0"/>
                <a:cs typeface="Consolas" panose="020B0609020204030204" pitchFamily="49" charset="0"/>
              </a:rPr>
              <a:t> </a:t>
            </a:r>
            <a:r>
              <a:rPr lang="en-US" b="0" i="0" dirty="0" err="1">
                <a:solidFill>
                  <a:srgbClr val="0030F2"/>
                </a:solidFill>
                <a:effectLst/>
                <a:latin typeface="Consolas" panose="020B0609020204030204" pitchFamily="49" charset="0"/>
                <a:cs typeface="Consolas" panose="020B0609020204030204" pitchFamily="49" charset="0"/>
              </a:rPr>
              <a:t>oh_no</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let</a:t>
            </a:r>
            <a:r>
              <a:rPr lang="en-US" b="0" i="0" dirty="0">
                <a:solidFill>
                  <a:srgbClr val="000000"/>
                </a:solidFill>
                <a:effectLst/>
                <a:latin typeface="Consolas" panose="020B0609020204030204" pitchFamily="49" charset="0"/>
                <a:cs typeface="Consolas" panose="020B0609020204030204" pitchFamily="49" charset="0"/>
              </a:rPr>
              <a:t> p: *</a:t>
            </a:r>
            <a:r>
              <a:rPr lang="en-US" b="0" i="0" dirty="0">
                <a:solidFill>
                  <a:srgbClr val="9D00EC"/>
                </a:solidFill>
                <a:effectLst/>
                <a:latin typeface="Consolas" panose="020B0609020204030204" pitchFamily="49" charset="0"/>
                <a:cs typeface="Consolas" panose="020B0609020204030204" pitchFamily="49" charset="0"/>
              </a:rPr>
              <a:t>mut</a:t>
            </a:r>
            <a:r>
              <a:rPr lang="en-US" b="0" i="0" dirty="0">
                <a:solidFill>
                  <a:srgbClr val="000000"/>
                </a:solidFill>
                <a:effectLst/>
                <a:latin typeface="Consolas" panose="020B0609020204030204" pitchFamily="49" charset="0"/>
                <a:cs typeface="Consolas" panose="020B0609020204030204" pitchFamily="49" charset="0"/>
              </a:rPr>
              <a:t> </a:t>
            </a:r>
            <a:r>
              <a:rPr lang="en-US" b="0" i="0" dirty="0">
                <a:solidFill>
                  <a:srgbClr val="B21E00"/>
                </a:solidFill>
                <a:effectLst/>
                <a:latin typeface="Consolas" panose="020B0609020204030204" pitchFamily="49" charset="0"/>
                <a:cs typeface="Consolas" panose="020B0609020204030204" pitchFamily="49" charset="0"/>
              </a:rPr>
              <a:t>u64</a:t>
            </a:r>
            <a:r>
              <a:rPr lang="en-US" b="0" i="0" dirty="0">
                <a:solidFill>
                  <a:srgbClr val="000000"/>
                </a:solidFill>
                <a:effectLst/>
                <a:latin typeface="Consolas" panose="020B0609020204030204" pitchFamily="49" charset="0"/>
                <a:cs typeface="Consolas" panose="020B0609020204030204" pitchFamily="49" charset="0"/>
              </a:rPr>
              <a:t> = std::</a:t>
            </a:r>
            <a:r>
              <a:rPr lang="en-US" b="0" i="0" dirty="0" err="1">
                <a:solidFill>
                  <a:srgbClr val="000000"/>
                </a:solidFill>
                <a:effectLst/>
                <a:latin typeface="Consolas" panose="020B0609020204030204" pitchFamily="49" charset="0"/>
                <a:cs typeface="Consolas" panose="020B0609020204030204" pitchFamily="49" charset="0"/>
              </a:rPr>
              <a:t>ptr</a:t>
            </a:r>
            <a:r>
              <a:rPr lang="en-US" b="0" i="0" dirty="0">
                <a:solidFill>
                  <a:srgbClr val="000000"/>
                </a:solidFill>
                <a:effectLst/>
                <a:latin typeface="Consolas" panose="020B0609020204030204" pitchFamily="49" charset="0"/>
                <a:cs typeface="Consolas" panose="020B0609020204030204" pitchFamily="49" charset="0"/>
              </a:rPr>
              <a:t>::</a:t>
            </a:r>
            <a:r>
              <a:rPr lang="en-US" b="0" i="0" dirty="0" err="1">
                <a:solidFill>
                  <a:srgbClr val="000000"/>
                </a:solidFill>
                <a:effectLst/>
                <a:latin typeface="Consolas" panose="020B0609020204030204" pitchFamily="49" charset="0"/>
                <a:cs typeface="Consolas" panose="020B0609020204030204" pitchFamily="49" charset="0"/>
              </a:rPr>
              <a:t>null_mut</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9D00EC"/>
                </a:solidFill>
                <a:effectLst/>
                <a:latin typeface="Consolas" panose="020B0609020204030204" pitchFamily="49" charset="0"/>
                <a:cs typeface="Consolas" panose="020B0609020204030204" pitchFamily="49" charset="0"/>
              </a:rPr>
              <a:t>unsafe</a:t>
            </a:r>
            <a:r>
              <a:rPr lang="en-US" b="0" i="0" dirty="0">
                <a:solidFill>
                  <a:srgbClr val="000000"/>
                </a:solidFill>
                <a:effectLst/>
                <a:latin typeface="Consolas" panose="020B0609020204030204" pitchFamily="49" charset="0"/>
                <a:cs typeface="Consolas" panose="020B0609020204030204" pitchFamily="49" charset="0"/>
              </a:rPr>
              <a:t> {</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*p = </a:t>
            </a:r>
            <a:r>
              <a:rPr lang="en-US" b="0" i="0" dirty="0">
                <a:solidFill>
                  <a:srgbClr val="B21E00"/>
                </a:solidFill>
                <a:effectLst/>
                <a:latin typeface="Consolas" panose="020B0609020204030204" pitchFamily="49" charset="0"/>
                <a:cs typeface="Consolas" panose="020B0609020204030204" pitchFamily="49" charset="0"/>
              </a:rPr>
              <a:t>20</a:t>
            </a:r>
            <a:r>
              <a:rPr lang="en-US" b="0" i="0" dirty="0">
                <a:solidFill>
                  <a:srgbClr val="000000"/>
                </a:solidFill>
                <a:effectLst/>
                <a:latin typeface="Consolas" panose="020B0609020204030204" pitchFamily="49" charset="0"/>
                <a:cs typeface="Consolas" panose="020B0609020204030204" pitchFamily="49" charset="0"/>
              </a:rPr>
              <a:t>;</a:t>
            </a:r>
          </a:p>
          <a:p>
            <a:r>
              <a:rPr lang="en-US" dirty="0">
                <a:solidFill>
                  <a:srgbClr val="000000"/>
                </a:solidFill>
                <a:latin typeface="Consolas" panose="020B0609020204030204" pitchFamily="49" charset="0"/>
                <a:cs typeface="Consolas" panose="020B0609020204030204" pitchFamily="49" charset="0"/>
              </a:rPr>
              <a:t>    </a:t>
            </a:r>
            <a:r>
              <a:rPr lang="en-US" b="0" i="0" dirty="0">
                <a:solidFill>
                  <a:srgbClr val="000000"/>
                </a:solidFill>
                <a:effectLst/>
                <a:latin typeface="Consolas" panose="020B0609020204030204" pitchFamily="49" charset="0"/>
                <a:cs typeface="Consolas" panose="020B0609020204030204" pitchFamily="49" charset="0"/>
              </a:rPr>
              <a:t>}</a:t>
            </a:r>
          </a:p>
          <a:p>
            <a:r>
              <a:rPr lang="en-US" b="0" i="0" dirty="0">
                <a:solidFill>
                  <a:srgbClr val="000000"/>
                </a:solidFill>
                <a:effectLst/>
                <a:latin typeface="Consolas" panose="020B0609020204030204" pitchFamily="49" charset="0"/>
                <a:cs typeface="Consolas" panose="020B0609020204030204" pitchFamily="49" charset="0"/>
              </a:rPr>
              <a:t>}</a:t>
            </a:r>
            <a:endParaRPr lang="en-US" dirty="0">
              <a:solidFill>
                <a:srgbClr val="FFFFFF"/>
              </a:solidFill>
              <a:effectLst/>
              <a:latin typeface="Consolas" panose="020B0609020204030204" pitchFamily="49" charset="0"/>
              <a:cs typeface="Consolas" panose="020B0609020204030204" pitchFamily="49" charset="0"/>
            </a:endParaRPr>
          </a:p>
        </p:txBody>
      </p:sp>
      <p:pic>
        <p:nvPicPr>
          <p:cNvPr id="7" name="Graphic 6">
            <a:extLst>
              <a:ext uri="{FF2B5EF4-FFF2-40B4-BE49-F238E27FC236}">
                <a16:creationId xmlns:a16="http://schemas.microsoft.com/office/drawing/2014/main" id="{19A87EC7-BB52-FE02-E22A-A37C64152B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6021" y="4199714"/>
            <a:ext cx="2270760" cy="2270760"/>
          </a:xfrm>
          <a:prstGeom prst="rect">
            <a:avLst/>
          </a:prstGeom>
        </p:spPr>
      </p:pic>
    </p:spTree>
    <p:extLst>
      <p:ext uri="{BB962C8B-B14F-4D97-AF65-F5344CB8AC3E}">
        <p14:creationId xmlns:p14="http://schemas.microsoft.com/office/powerpoint/2010/main" val="1047060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dirty="0">
                <a:solidFill>
                  <a:schemeClr val="accent5">
                    <a:lumMod val="75000"/>
                  </a:schemeClr>
                </a:solidFill>
              </a:rPr>
              <a:t>Definition attempt </a:t>
            </a:r>
            <a:r>
              <a:rPr lang="en-US" dirty="0">
                <a:solidFill>
                  <a:srgbClr val="C00000"/>
                </a:solidFill>
              </a:rPr>
              <a:t>#2</a:t>
            </a:r>
            <a:r>
              <a:rPr lang="en-US" dirty="0">
                <a:solidFill>
                  <a:schemeClr val="accent5">
                    <a:lumMod val="75000"/>
                  </a:schemeClr>
                </a:solidFill>
              </a:rPr>
              <a:t>:</a:t>
            </a:r>
          </a:p>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code that has </a:t>
            </a:r>
            <a:r>
              <a:rPr lang="en-US" b="1" dirty="0"/>
              <a:t>additional requirements </a:t>
            </a:r>
            <a:r>
              <a:rPr lang="en-US" dirty="0"/>
              <a:t>(beyond Rust’s type checker) to guarantee memory safety</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7</a:t>
            </a:fld>
            <a:endParaRPr lang="en-US" dirty="0"/>
          </a:p>
        </p:txBody>
      </p:sp>
    </p:spTree>
    <p:extLst>
      <p:ext uri="{BB962C8B-B14F-4D97-AF65-F5344CB8AC3E}">
        <p14:creationId xmlns:p14="http://schemas.microsoft.com/office/powerpoint/2010/main" val="1045440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35A36-32B6-F38D-0376-74390B2F4C8E}"/>
              </a:ext>
            </a:extLst>
          </p:cNvPr>
          <p:cNvSpPr>
            <a:spLocks noGrp="1"/>
          </p:cNvSpPr>
          <p:nvPr>
            <p:ph type="title"/>
          </p:nvPr>
        </p:nvSpPr>
        <p:spPr/>
        <p:txBody>
          <a:bodyPr/>
          <a:lstStyle/>
          <a:p>
            <a:r>
              <a:rPr lang="en-US" dirty="0"/>
              <a:t>Example: </a:t>
            </a:r>
            <a:r>
              <a:rPr lang="en-US" sz="4000" dirty="0">
                <a:latin typeface="Consolas" panose="020B0609020204030204" pitchFamily="49" charset="0"/>
                <a:cs typeface="Consolas" panose="020B0609020204030204" pitchFamily="49" charset="0"/>
              </a:rPr>
              <a:t>Option::</a:t>
            </a:r>
            <a:r>
              <a:rPr lang="en-US" sz="4000" dirty="0" err="1">
                <a:latin typeface="Consolas" panose="020B0609020204030204" pitchFamily="49" charset="0"/>
                <a:cs typeface="Consolas" panose="020B0609020204030204" pitchFamily="49" charset="0"/>
              </a:rPr>
              <a:t>unwrap_unchecked</a:t>
            </a:r>
            <a:endParaRPr lang="en-US" sz="4000" dirty="0">
              <a:latin typeface="Consolas" panose="020B0609020204030204" pitchFamily="49" charset="0"/>
              <a:cs typeface="Consolas" panose="020B0609020204030204" pitchFamily="49" charset="0"/>
            </a:endParaRPr>
          </a:p>
        </p:txBody>
      </p:sp>
      <p:pic>
        <p:nvPicPr>
          <p:cNvPr id="6" name="Content Placeholder 5" descr="A screenshot of a computer program&#10;&#10;Description automatically generated">
            <a:extLst>
              <a:ext uri="{FF2B5EF4-FFF2-40B4-BE49-F238E27FC236}">
                <a16:creationId xmlns:a16="http://schemas.microsoft.com/office/drawing/2014/main" id="{4F40D4E6-7E1A-71B3-2BBA-03BF6BE15403}"/>
              </a:ext>
            </a:extLst>
          </p:cNvPr>
          <p:cNvPicPr>
            <a:picLocks noGrp="1" noChangeAspect="1"/>
          </p:cNvPicPr>
          <p:nvPr>
            <p:ph idx="1"/>
          </p:nvPr>
        </p:nvPicPr>
        <p:blipFill>
          <a:blip r:embed="rId2"/>
          <a:stretch>
            <a:fillRect/>
          </a:stretch>
        </p:blipFill>
        <p:spPr>
          <a:xfrm>
            <a:off x="512377" y="2060020"/>
            <a:ext cx="11250837" cy="3938345"/>
          </a:xfrm>
          <a:ln w="50800">
            <a:solidFill>
              <a:schemeClr val="dk1"/>
            </a:solidFill>
          </a:ln>
          <a:effectLst>
            <a:outerShdw blurRad="50800" dist="38100" dir="2700000" algn="tl" rotWithShape="0">
              <a:prstClr val="black">
                <a:alpha val="40000"/>
              </a:prstClr>
            </a:outerShdw>
          </a:effectLst>
        </p:spPr>
      </p:pic>
      <p:sp>
        <p:nvSpPr>
          <p:cNvPr id="4" name="Slide Number Placeholder 3">
            <a:extLst>
              <a:ext uri="{FF2B5EF4-FFF2-40B4-BE49-F238E27FC236}">
                <a16:creationId xmlns:a16="http://schemas.microsoft.com/office/drawing/2014/main" id="{5E4814E8-186F-E35A-82E2-22C12D58E707}"/>
              </a:ext>
            </a:extLst>
          </p:cNvPr>
          <p:cNvSpPr>
            <a:spLocks noGrp="1"/>
          </p:cNvSpPr>
          <p:nvPr>
            <p:ph type="sldNum" sz="quarter" idx="10"/>
          </p:nvPr>
        </p:nvSpPr>
        <p:spPr/>
        <p:txBody>
          <a:bodyPr/>
          <a:lstStyle/>
          <a:p>
            <a:fld id="{6244B543-AA52-EB47-B3A9-0A2A6FE25F7B}" type="slidenum">
              <a:rPr lang="en-US" smtClean="0"/>
              <a:t>8</a:t>
            </a:fld>
            <a:endParaRPr lang="en-US" dirty="0"/>
          </a:p>
        </p:txBody>
      </p:sp>
      <p:sp>
        <p:nvSpPr>
          <p:cNvPr id="8" name="TextBox 7">
            <a:extLst>
              <a:ext uri="{FF2B5EF4-FFF2-40B4-BE49-F238E27FC236}">
                <a16:creationId xmlns:a16="http://schemas.microsoft.com/office/drawing/2014/main" id="{7C63ECA4-E05F-CAFE-61A9-2F3907E11F4F}"/>
              </a:ext>
            </a:extLst>
          </p:cNvPr>
          <p:cNvSpPr txBox="1"/>
          <p:nvPr/>
        </p:nvSpPr>
        <p:spPr>
          <a:xfrm>
            <a:off x="838200" y="6121381"/>
            <a:ext cx="8304508" cy="369332"/>
          </a:xfrm>
          <a:prstGeom prst="rect">
            <a:avLst/>
          </a:prstGeom>
          <a:noFill/>
        </p:spPr>
        <p:txBody>
          <a:bodyPr wrap="square">
            <a:spAutoFit/>
          </a:bodyPr>
          <a:lstStyle/>
          <a:p>
            <a:r>
              <a:rPr lang="en-US" dirty="0">
                <a:hlinkClick r:id="rId3"/>
              </a:rPr>
              <a:t>https://doc.rust-lang.org/std/option/enum.Option.html#method.unwrap_unchecked</a:t>
            </a:r>
            <a:endParaRPr lang="en-US" dirty="0"/>
          </a:p>
        </p:txBody>
      </p:sp>
      <p:sp>
        <p:nvSpPr>
          <p:cNvPr id="9" name="Rectangle 8">
            <a:extLst>
              <a:ext uri="{FF2B5EF4-FFF2-40B4-BE49-F238E27FC236}">
                <a16:creationId xmlns:a16="http://schemas.microsoft.com/office/drawing/2014/main" id="{04C746FF-19A3-3BF5-92CB-A8A5352E26C0}"/>
              </a:ext>
            </a:extLst>
          </p:cNvPr>
          <p:cNvSpPr/>
          <p:nvPr/>
        </p:nvSpPr>
        <p:spPr>
          <a:xfrm>
            <a:off x="1084881" y="2944677"/>
            <a:ext cx="743919" cy="371960"/>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DC90E1A9-8810-2DB9-F3D9-E6F7F5B20683}"/>
              </a:ext>
            </a:extLst>
          </p:cNvPr>
          <p:cNvSpPr/>
          <p:nvPr/>
        </p:nvSpPr>
        <p:spPr>
          <a:xfrm>
            <a:off x="1084880" y="3324876"/>
            <a:ext cx="4184544" cy="283298"/>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ounded Rectangular Callout 10">
            <a:extLst>
              <a:ext uri="{FF2B5EF4-FFF2-40B4-BE49-F238E27FC236}">
                <a16:creationId xmlns:a16="http://schemas.microsoft.com/office/drawing/2014/main" id="{392FD576-7FD7-1138-C672-3877F30E2BC4}"/>
              </a:ext>
            </a:extLst>
          </p:cNvPr>
          <p:cNvSpPr/>
          <p:nvPr/>
        </p:nvSpPr>
        <p:spPr>
          <a:xfrm>
            <a:off x="5841927" y="2944676"/>
            <a:ext cx="5837696" cy="1932123"/>
          </a:xfrm>
          <a:prstGeom prst="wedgeRoundRectCallout">
            <a:avLst>
              <a:gd name="adj1" fmla="val -55899"/>
              <a:gd name="adj2" fmla="val -25291"/>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The subtext here is that behavior is defined </a:t>
            </a:r>
            <a:r>
              <a:rPr lang="en-US" sz="3200" b="1" dirty="0"/>
              <a:t>if</a:t>
            </a:r>
            <a:r>
              <a:rPr lang="en-US" sz="3200" dirty="0"/>
              <a:t> </a:t>
            </a:r>
            <a:r>
              <a:rPr lang="en-US" sz="2800" dirty="0">
                <a:latin typeface="Consolas" panose="020B0609020204030204" pitchFamily="49" charset="0"/>
                <a:cs typeface="Consolas" panose="020B0609020204030204" pitchFamily="49" charset="0"/>
              </a:rPr>
              <a:t>self</a:t>
            </a:r>
            <a:r>
              <a:rPr lang="en-US" sz="3200" dirty="0"/>
              <a:t> is </a:t>
            </a:r>
            <a:r>
              <a:rPr lang="en-US" sz="2800" dirty="0">
                <a:latin typeface="Consolas" panose="020B0609020204030204" pitchFamily="49" charset="0"/>
                <a:cs typeface="Consolas" panose="020B0609020204030204" pitchFamily="49" charset="0"/>
              </a:rPr>
              <a:t>Some(_)</a:t>
            </a:r>
          </a:p>
        </p:txBody>
      </p:sp>
    </p:spTree>
    <p:extLst>
      <p:ext uri="{BB962C8B-B14F-4D97-AF65-F5344CB8AC3E}">
        <p14:creationId xmlns:p14="http://schemas.microsoft.com/office/powerpoint/2010/main" val="1569487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
                                        <p:tgtEl>
                                          <p:spTgt spid="9"/>
                                        </p:tgtEl>
                                      </p:cBhvr>
                                    </p:animEffect>
                                  </p:childTnLst>
                                </p:cTn>
                              </p:par>
                            </p:childTnLst>
                          </p:cTn>
                        </p:par>
                        <p:par>
                          <p:cTn id="8" fill="hold">
                            <p:stCondLst>
                              <p:cond delay="1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22BAB-8AAF-22F4-841D-63AD0056C919}"/>
              </a:ext>
            </a:extLst>
          </p:cNvPr>
          <p:cNvSpPr>
            <a:spLocks noGrp="1"/>
          </p:cNvSpPr>
          <p:nvPr>
            <p:ph type="title"/>
          </p:nvPr>
        </p:nvSpPr>
        <p:spPr/>
        <p:txBody>
          <a:bodyPr/>
          <a:lstStyle/>
          <a:p>
            <a:r>
              <a:rPr lang="en-US" dirty="0"/>
              <a:t>What is </a:t>
            </a:r>
            <a:r>
              <a:rPr lang="en-US" b="1" dirty="0">
                <a:solidFill>
                  <a:schemeClr val="accent6">
                    <a:lumMod val="75000"/>
                  </a:schemeClr>
                </a:solidFill>
              </a:rPr>
              <a:t>unsafe code</a:t>
            </a:r>
            <a:r>
              <a:rPr lang="en-US" dirty="0"/>
              <a:t>?</a:t>
            </a:r>
          </a:p>
        </p:txBody>
      </p:sp>
      <p:sp>
        <p:nvSpPr>
          <p:cNvPr id="3" name="Content Placeholder 2">
            <a:extLst>
              <a:ext uri="{FF2B5EF4-FFF2-40B4-BE49-F238E27FC236}">
                <a16:creationId xmlns:a16="http://schemas.microsoft.com/office/drawing/2014/main" id="{74A15CA3-60FB-1BAB-0368-C2D67FABCB16}"/>
              </a:ext>
            </a:extLst>
          </p:cNvPr>
          <p:cNvSpPr>
            <a:spLocks noGrp="1"/>
          </p:cNvSpPr>
          <p:nvPr>
            <p:ph idx="1"/>
          </p:nvPr>
        </p:nvSpPr>
        <p:spPr>
          <a:xfrm>
            <a:off x="838200" y="1825625"/>
            <a:ext cx="10181095" cy="4351338"/>
          </a:xfrm>
        </p:spPr>
        <p:txBody>
          <a:bodyPr/>
          <a:lstStyle/>
          <a:p>
            <a:pPr marL="0" indent="0">
              <a:buNone/>
            </a:pPr>
            <a:r>
              <a:rPr lang="en-US" b="1" dirty="0">
                <a:solidFill>
                  <a:schemeClr val="accent6">
                    <a:lumMod val="75000"/>
                  </a:schemeClr>
                </a:solidFill>
              </a:rPr>
              <a:t>Unsafe code</a:t>
            </a:r>
            <a:r>
              <a:rPr lang="en-US" dirty="0">
                <a:solidFill>
                  <a:schemeClr val="accent6">
                    <a:lumMod val="75000"/>
                  </a:schemeClr>
                </a:solidFill>
              </a:rPr>
              <a:t> </a:t>
            </a:r>
            <a:r>
              <a:rPr lang="en-US" dirty="0"/>
              <a:t>is really </a:t>
            </a:r>
            <a:r>
              <a:rPr lang="en-US" b="1" dirty="0">
                <a:solidFill>
                  <a:schemeClr val="accent4">
                    <a:lumMod val="75000"/>
                  </a:schemeClr>
                </a:solidFill>
              </a:rPr>
              <a:t>Conditionally Safe</a:t>
            </a:r>
            <a:r>
              <a:rPr lang="en-US" dirty="0">
                <a:solidFill>
                  <a:schemeClr val="accent4">
                    <a:lumMod val="75000"/>
                  </a:schemeClr>
                </a:solidFill>
              </a:rPr>
              <a:t> </a:t>
            </a:r>
            <a:r>
              <a:rPr lang="en-US" dirty="0"/>
              <a:t>code — </a:t>
            </a:r>
            <a:r>
              <a:rPr lang="en-US" i="1" dirty="0"/>
              <a:t>if</a:t>
            </a:r>
            <a:r>
              <a:rPr lang="en-US" dirty="0"/>
              <a:t> the condition is satisfied, </a:t>
            </a:r>
            <a:r>
              <a:rPr lang="en-US" i="1" dirty="0"/>
              <a:t>then</a:t>
            </a:r>
            <a:r>
              <a:rPr lang="en-US" dirty="0"/>
              <a:t> it is safe</a:t>
            </a:r>
            <a:endParaRPr lang="en-US" b="1" dirty="0"/>
          </a:p>
        </p:txBody>
      </p:sp>
      <p:sp>
        <p:nvSpPr>
          <p:cNvPr id="4" name="Slide Number Placeholder 3">
            <a:extLst>
              <a:ext uri="{FF2B5EF4-FFF2-40B4-BE49-F238E27FC236}">
                <a16:creationId xmlns:a16="http://schemas.microsoft.com/office/drawing/2014/main" id="{15D94401-1DE9-8F90-89EE-1EB8F20B4289}"/>
              </a:ext>
            </a:extLst>
          </p:cNvPr>
          <p:cNvSpPr>
            <a:spLocks noGrp="1"/>
          </p:cNvSpPr>
          <p:nvPr>
            <p:ph type="sldNum" sz="quarter" idx="10"/>
          </p:nvPr>
        </p:nvSpPr>
        <p:spPr/>
        <p:txBody>
          <a:bodyPr/>
          <a:lstStyle/>
          <a:p>
            <a:fld id="{6244B543-AA52-EB47-B3A9-0A2A6FE25F7B}" type="slidenum">
              <a:rPr lang="en-US" smtClean="0"/>
              <a:t>9</a:t>
            </a:fld>
            <a:endParaRPr lang="en-US" dirty="0"/>
          </a:p>
        </p:txBody>
      </p:sp>
      <p:sp>
        <p:nvSpPr>
          <p:cNvPr id="6" name="TextBox 5">
            <a:extLst>
              <a:ext uri="{FF2B5EF4-FFF2-40B4-BE49-F238E27FC236}">
                <a16:creationId xmlns:a16="http://schemas.microsoft.com/office/drawing/2014/main" id="{9FE6DC48-54B8-4EAC-FC17-ED556EEDB0B4}"/>
              </a:ext>
            </a:extLst>
          </p:cNvPr>
          <p:cNvSpPr txBox="1"/>
          <p:nvPr/>
        </p:nvSpPr>
        <p:spPr>
          <a:xfrm>
            <a:off x="838200" y="3674488"/>
            <a:ext cx="9836426" cy="2554545"/>
          </a:xfrm>
          <a:prstGeom prst="rect">
            <a:avLst/>
          </a:prstGeom>
          <a:noFill/>
        </p:spPr>
        <p:txBody>
          <a:bodyPr wrap="square">
            <a:spAutoFit/>
          </a:bodyPr>
          <a:lstStyle/>
          <a:p>
            <a:r>
              <a:rPr lang="en-US" sz="2000" b="0" i="0" dirty="0" err="1">
                <a:solidFill>
                  <a:srgbClr val="9D00EC"/>
                </a:solidFill>
                <a:effectLst/>
                <a:latin typeface="Consolas" panose="020B0609020204030204" pitchFamily="49" charset="0"/>
                <a:cs typeface="Consolas" panose="020B0609020204030204" pitchFamily="49" charset="0"/>
              </a:rPr>
              <a:t>impl</a:t>
            </a:r>
            <a:r>
              <a:rPr lang="en-US" sz="2000" b="0" i="0" dirty="0">
                <a:solidFill>
                  <a:srgbClr val="000000"/>
                </a:solidFill>
                <a:effectLst/>
                <a:latin typeface="Consolas" panose="020B0609020204030204" pitchFamily="49" charset="0"/>
                <a:cs typeface="Consolas" panose="020B0609020204030204" pitchFamily="49" charset="0"/>
              </a:rPr>
              <a:t>&lt;T&gt; </a:t>
            </a:r>
            <a:r>
              <a:rPr lang="en-US" sz="2000" b="0" i="0" dirty="0">
                <a:solidFill>
                  <a:srgbClr val="B21E00"/>
                </a:solidFill>
                <a:effectLst/>
                <a:latin typeface="Consolas" panose="020B0609020204030204" pitchFamily="49" charset="0"/>
                <a:cs typeface="Consolas" panose="020B0609020204030204" pitchFamily="49" charset="0"/>
              </a:rPr>
              <a:t>Option</a:t>
            </a:r>
            <a:r>
              <a:rPr lang="en-US" sz="2000" b="0" i="0" dirty="0">
                <a:solidFill>
                  <a:srgbClr val="000000"/>
                </a:solidFill>
                <a:effectLst/>
                <a:latin typeface="Consolas" panose="020B0609020204030204" pitchFamily="49" charset="0"/>
                <a:cs typeface="Consolas" panose="020B0609020204030204" pitchFamily="49" charset="0"/>
              </a:rPr>
              <a:t>&lt;T&gt; {</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fn</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0030F2"/>
                </a:solidFill>
                <a:effectLst/>
                <a:latin typeface="Consolas" panose="020B0609020204030204" pitchFamily="49" charset="0"/>
                <a:cs typeface="Consolas" panose="020B0609020204030204" pitchFamily="49" charset="0"/>
              </a:rPr>
              <a:t>unwrap_unchecked</a:t>
            </a:r>
            <a:r>
              <a:rPr lang="en-US" sz="2000" b="0" i="0" dirty="0">
                <a:solidFill>
                  <a:srgbClr val="000000"/>
                </a:solidFill>
                <a:effectLst/>
                <a:latin typeface="Consolas" panose="020B0609020204030204" pitchFamily="49" charset="0"/>
                <a:cs typeface="Consolas" panose="020B0609020204030204" pitchFamily="49" charset="0"/>
              </a:rPr>
              <a:t>(</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-&gt; (res: 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requires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err="1">
                <a:solidFill>
                  <a:srgbClr val="9D00EC"/>
                </a:solidFill>
                <a:effectLst/>
                <a:latin typeface="Consolas" panose="020B0609020204030204" pitchFamily="49" charset="0"/>
                <a:cs typeface="Consolas" panose="020B0609020204030204" pitchFamily="49" charset="0"/>
              </a:rPr>
              <a:t>self</a:t>
            </a:r>
            <a:r>
              <a:rPr lang="en-US" sz="2000" b="0" i="0" dirty="0" err="1">
                <a:solidFill>
                  <a:srgbClr val="000000"/>
                </a:solidFill>
                <a:effectLst/>
                <a:latin typeface="Consolas" panose="020B0609020204030204" pitchFamily="49" charset="0"/>
                <a:cs typeface="Consolas" panose="020B0609020204030204" pitchFamily="49" charset="0"/>
              </a:rPr>
              <a:t>.is_some</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chemeClr val="accent5">
                    <a:lumMod val="60000"/>
                    <a:lumOff val="40000"/>
                  </a:schemeClr>
                </a:solidFill>
                <a:effectLst/>
                <a:latin typeface="Consolas" panose="020B0609020204030204" pitchFamily="49" charset="0"/>
                <a:cs typeface="Consolas" panose="020B0609020204030204" pitchFamily="49" charset="0"/>
              </a:rPr>
              <a:t>ensures</a:t>
            </a:r>
            <a:r>
              <a:rPr lang="en-US" sz="2000" b="0" i="0" dirty="0">
                <a:solidFill>
                  <a:srgbClr val="000000"/>
                </a:solidFill>
                <a:effectLst/>
                <a:latin typeface="Consolas" panose="020B0609020204030204" pitchFamily="49" charset="0"/>
                <a:cs typeface="Consolas" panose="020B0609020204030204" pitchFamily="49" charset="0"/>
              </a:rPr>
              <a:t> </a:t>
            </a:r>
            <a:r>
              <a:rPr lang="en-US" sz="2000" b="0" i="0" dirty="0">
                <a:solidFill>
                  <a:srgbClr val="9D00EC"/>
                </a:solidFill>
                <a:effectLst/>
                <a:latin typeface="Consolas" panose="020B0609020204030204" pitchFamily="49" charset="0"/>
                <a:cs typeface="Consolas" panose="020B0609020204030204" pitchFamily="49" charset="0"/>
              </a:rPr>
              <a:t>self</a:t>
            </a:r>
            <a:r>
              <a:rPr lang="en-US" sz="2000" b="0" i="0" dirty="0">
                <a:solidFill>
                  <a:srgbClr val="000000"/>
                </a:solidFill>
                <a:effectLst/>
                <a:latin typeface="Consolas" panose="020B0609020204030204" pitchFamily="49" charset="0"/>
                <a:cs typeface="Consolas" panose="020B0609020204030204" pitchFamily="49" charset="0"/>
              </a:rPr>
              <a:t> == </a:t>
            </a:r>
            <a:r>
              <a:rPr lang="en-US" sz="2000" b="0" i="0" dirty="0">
                <a:solidFill>
                  <a:srgbClr val="B21E00"/>
                </a:solidFill>
                <a:effectLst/>
                <a:latin typeface="Consolas" panose="020B0609020204030204" pitchFamily="49" charset="0"/>
                <a:cs typeface="Consolas" panose="020B0609020204030204" pitchFamily="49" charset="0"/>
              </a:rPr>
              <a:t>Some</a:t>
            </a:r>
            <a:r>
              <a:rPr lang="en-US" sz="2000" b="0" i="0" dirty="0">
                <a:solidFill>
                  <a:srgbClr val="000000"/>
                </a:solidFill>
                <a:effectLst/>
                <a:latin typeface="Consolas" panose="020B0609020204030204" pitchFamily="49" charset="0"/>
                <a:cs typeface="Consolas" panose="020B0609020204030204" pitchFamily="49" charset="0"/>
              </a:rPr>
              <a:t>(res)</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000000"/>
                </a:solidFill>
                <a:effectLst/>
                <a:latin typeface="Consolas" panose="020B0609020204030204" pitchFamily="49" charset="0"/>
                <a:cs typeface="Consolas" panose="020B0609020204030204" pitchFamily="49" charset="0"/>
              </a:rPr>
              <a:t>{</a:t>
            </a:r>
          </a:p>
          <a:p>
            <a:r>
              <a:rPr lang="en-US" sz="2000" dirty="0">
                <a:solidFill>
                  <a:srgbClr val="000000"/>
                </a:solidFill>
                <a:latin typeface="Consolas" panose="020B0609020204030204" pitchFamily="49" charset="0"/>
                <a:cs typeface="Consolas" panose="020B0609020204030204" pitchFamily="49" charset="0"/>
              </a:rPr>
              <a:t>        </a:t>
            </a:r>
            <a:r>
              <a:rPr lang="en-US" sz="2000" b="0" i="0" dirty="0">
                <a:solidFill>
                  <a:srgbClr val="575757"/>
                </a:solidFill>
                <a:effectLst/>
                <a:latin typeface="Consolas" panose="020B0609020204030204" pitchFamily="49" charset="0"/>
                <a:cs typeface="Consolas" panose="020B0609020204030204" pitchFamily="49" charset="0"/>
              </a:rPr>
              <a:t>/* ... */</a:t>
            </a:r>
            <a:endParaRPr lang="en-US" sz="2000" dirty="0">
              <a:solidFill>
                <a:srgbClr val="000000"/>
              </a:solidFill>
              <a:latin typeface="Consolas" panose="020B0609020204030204" pitchFamily="49" charset="0"/>
              <a:cs typeface="Consolas" panose="020B0609020204030204" pitchFamily="49" charset="0"/>
            </a:endParaRPr>
          </a:p>
          <a:p>
            <a:r>
              <a:rPr lang="en-US" sz="2000" b="0" i="0" dirty="0">
                <a:solidFill>
                  <a:srgbClr val="000000"/>
                </a:solidFill>
                <a:effectLst/>
                <a:latin typeface="Consolas" panose="020B0609020204030204" pitchFamily="49" charset="0"/>
                <a:cs typeface="Consolas" panose="020B0609020204030204" pitchFamily="49" charset="0"/>
              </a:rPr>
              <a:t>    }</a:t>
            </a:r>
          </a:p>
          <a:p>
            <a:r>
              <a:rPr lang="en-US" sz="2000" b="0" i="0" dirty="0">
                <a:solidFill>
                  <a:srgbClr val="000000"/>
                </a:solidFill>
                <a:effectLst/>
                <a:latin typeface="Consolas" panose="020B0609020204030204" pitchFamily="49" charset="0"/>
                <a:cs typeface="Consolas" panose="020B0609020204030204" pitchFamily="49" charset="0"/>
              </a:rPr>
              <a:t>}</a:t>
            </a:r>
            <a:endParaRPr lang="en-US" sz="2000"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D4D5AF16-EE91-145A-7D5F-5FA3A133700D}"/>
              </a:ext>
            </a:extLst>
          </p:cNvPr>
          <p:cNvSpPr/>
          <p:nvPr/>
        </p:nvSpPr>
        <p:spPr>
          <a:xfrm>
            <a:off x="2063449" y="4367613"/>
            <a:ext cx="3743793" cy="316682"/>
          </a:xfrm>
          <a:prstGeom prst="rect">
            <a:avLst/>
          </a:prstGeom>
          <a:solidFill>
            <a:schemeClr val="accent2">
              <a:lumMod val="75000"/>
              <a:alpha val="20000"/>
            </a:schemeClr>
          </a:solidFill>
          <a:ln w="57150">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ounded Rectangular Callout 7">
            <a:extLst>
              <a:ext uri="{FF2B5EF4-FFF2-40B4-BE49-F238E27FC236}">
                <a16:creationId xmlns:a16="http://schemas.microsoft.com/office/drawing/2014/main" id="{9CDD39DF-053E-C22C-5401-D0275B5B7FD2}"/>
              </a:ext>
            </a:extLst>
          </p:cNvPr>
          <p:cNvSpPr/>
          <p:nvPr/>
        </p:nvSpPr>
        <p:spPr>
          <a:xfrm>
            <a:off x="6487639" y="4525954"/>
            <a:ext cx="5412236" cy="1882467"/>
          </a:xfrm>
          <a:prstGeom prst="wedgeRoundRectCallout">
            <a:avLst>
              <a:gd name="adj1" fmla="val -56723"/>
              <a:gd name="adj2" fmla="val -43557"/>
              <a:gd name="adj3" fmla="val 16667"/>
            </a:avLst>
          </a:prstGeom>
          <a:solidFill>
            <a:schemeClr val="accent2">
              <a:lumMod val="20000"/>
              <a:lumOff val="80000"/>
            </a:schemeClr>
          </a:solidFill>
          <a:ln w="76200"/>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These conditions can be made </a:t>
            </a:r>
            <a:r>
              <a:rPr lang="en-US" sz="2800" b="1" dirty="0"/>
              <a:t>explicit and formal</a:t>
            </a:r>
            <a:r>
              <a:rPr lang="en-US" sz="2800" dirty="0"/>
              <a:t> using </a:t>
            </a:r>
            <a:r>
              <a:rPr lang="en-US" sz="2800" dirty="0" err="1"/>
              <a:t>Verus</a:t>
            </a:r>
            <a:r>
              <a:rPr lang="en-US" sz="2800" dirty="0"/>
              <a:t> preconditions</a:t>
            </a:r>
            <a:endParaRPr lang="en-US"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20889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theme/theme1.xml><?xml version="1.0" encoding="utf-8"?>
<a:theme xmlns:a="http://schemas.openxmlformats.org/drawingml/2006/main" name="ParnoTheme">
  <a:themeElements>
    <a:clrScheme name="ParnoColors">
      <a:dk1>
        <a:srgbClr val="000000"/>
      </a:dk1>
      <a:lt1>
        <a:srgbClr val="FFFFFF"/>
      </a:lt1>
      <a:dk2>
        <a:srgbClr val="323232"/>
      </a:dk2>
      <a:lt2>
        <a:srgbClr val="E3DED1"/>
      </a:lt2>
      <a:accent1>
        <a:srgbClr val="000000"/>
      </a:accent1>
      <a:accent2>
        <a:srgbClr val="BF504D"/>
      </a:accent2>
      <a:accent3>
        <a:srgbClr val="1B587C"/>
      </a:accent3>
      <a:accent4>
        <a:srgbClr val="4E8542"/>
      </a:accent4>
      <a:accent5>
        <a:srgbClr val="604878"/>
      </a:accent5>
      <a:accent6>
        <a:srgbClr val="FF7C00"/>
      </a:accent6>
      <a:hlink>
        <a:srgbClr val="4433FF"/>
      </a:hlink>
      <a:folHlink>
        <a:srgbClr val="4433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spPr>
      <a:bodyPr rtlCol="0" anchor="ctr"/>
      <a:lstStyle>
        <a:defPPr algn="ctr">
          <a:defRPr/>
        </a:defPPr>
      </a:lstStyle>
      <a:style>
        <a:lnRef idx="2">
          <a:schemeClr val="dk1"/>
        </a:lnRef>
        <a:fillRef idx="1">
          <a:schemeClr val="lt1"/>
        </a:fillRef>
        <a:effectRef idx="0">
          <a:schemeClr val="dk1"/>
        </a:effectRef>
        <a:fontRef idx="minor">
          <a:schemeClr val="dk1"/>
        </a:fontRef>
      </a:style>
    </a:spDef>
    <a:lnDef>
      <a:spPr>
        <a:ln w="76200">
          <a:tailEnd type="triangle"/>
        </a:ln>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Presentation4" id="{E9C60EF5-7114-0249-B0FB-EF094C1EE4CB}" vid="{7823EB03-3643-4144-9C99-9FBAD3E4E1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ParnoTheme</Template>
  <TotalTime>894</TotalTime>
  <Words>4285</Words>
  <Application>Microsoft Macintosh PowerPoint</Application>
  <PresentationFormat>Widescreen</PresentationFormat>
  <Paragraphs>695</Paragraphs>
  <Slides>56</Slides>
  <Notes>13</Notes>
  <HiddenSlides>6</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56</vt:i4>
      </vt:variant>
    </vt:vector>
  </HeadingPairs>
  <TitlesOfParts>
    <vt:vector size="68" baseType="lpstr">
      <vt:lpstr>Aptos</vt:lpstr>
      <vt:lpstr>Arial</vt:lpstr>
      <vt:lpstr>Calibri</vt:lpstr>
      <vt:lpstr>Calibri Light</vt:lpstr>
      <vt:lpstr>Comic Sans MS</vt:lpstr>
      <vt:lpstr>Consolas</vt:lpstr>
      <vt:lpstr>Gabriola</vt:lpstr>
      <vt:lpstr>October Crow</vt:lpstr>
      <vt:lpstr>Source Code Pro</vt:lpstr>
      <vt:lpstr>System Font Regular</vt:lpstr>
      <vt:lpstr>Trattatello</vt:lpstr>
      <vt:lpstr>ParnoTheme</vt:lpstr>
      <vt:lpstr>Advanced Topics</vt:lpstr>
      <vt:lpstr>PowerPoint Presentation</vt:lpstr>
      <vt:lpstr>PowerPoint Presentation</vt:lpstr>
      <vt:lpstr>PowerPoint Presentation</vt:lpstr>
      <vt:lpstr>What is unsafe code?</vt:lpstr>
      <vt:lpstr>What is unsafe code?</vt:lpstr>
      <vt:lpstr>What is unsafe code?</vt:lpstr>
      <vt:lpstr>Example: Option::unwrap_unchecked</vt:lpstr>
      <vt:lpstr>What is unsafe code?</vt:lpstr>
      <vt:lpstr>PowerPoint Presentation</vt:lpstr>
      <vt:lpstr>PowerPoint Presentation</vt:lpstr>
      <vt:lpstr>PowerPoint Presentation</vt:lpstr>
      <vt:lpstr>Let’s check the docs again</vt:lpstr>
      <vt:lpstr>Let’s check the docs again</vt:lpstr>
      <vt:lpstr>Let’s check the docs again</vt:lpstr>
      <vt:lpstr>Pointers have a lot of conditions</vt:lpstr>
      <vt:lpstr>Isn’t this what ownership types are for?</vt:lpstr>
      <vt:lpstr>Isn’t this what ownership types are for?</vt:lpstr>
      <vt:lpstr>Pointers have a lot of conditions</vt:lpstr>
      <vt:lpstr>[PPtr demo]</vt:lpstr>
      <vt:lpstr>PowerPoint Presentation</vt:lpstr>
      <vt:lpstr>What is interior mutability?</vt:lpstr>
      <vt:lpstr>What is interior mutability?</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Example: Memoizing a deterministic fn</vt:lpstr>
      <vt:lpstr>[RwLock demo]</vt:lpstr>
      <vt:lpstr>Verifying the memoizer</vt:lpstr>
      <vt:lpstr>Verifying the memoizer</vt:lpstr>
      <vt:lpstr>Example: Memoizing a deterministic fn</vt:lpstr>
      <vt:lpstr>One last question</vt:lpstr>
      <vt:lpstr>PowerPoint Presentation</vt:lpstr>
      <vt:lpstr>We already covered locks actually …</vt:lpstr>
      <vt:lpstr>Realistic systems use fine-grained locks</vt:lpstr>
      <vt:lpstr>Realistic systems use fine-grained locks</vt:lpstr>
      <vt:lpstr>Realistic systems use fine-grained locks</vt:lpstr>
      <vt:lpstr>What is concurrency, generally?</vt:lpstr>
      <vt:lpstr>But how do we reason globally?</vt:lpstr>
      <vt:lpstr>Example 2: Producer/consumer queue</vt:lpstr>
      <vt:lpstr>Example 2: Producer/consumer queue</vt:lpstr>
      <vt:lpstr>Example 3: “Agreement”</vt:lpstr>
      <vt:lpstr>Example 3: “Agreement”</vt:lpstr>
      <vt:lpstr>Example 3: “Agreement”</vt:lpstr>
      <vt:lpstr>Example 3: “Agreement”</vt:lpstr>
      <vt:lpstr>Example 3: “Agreement”</vt:lpstr>
      <vt:lpstr>Example 3: “Agreement”</vt:lpstr>
      <vt:lpstr>Verus’s System: VerusSync</vt:lpstr>
      <vt:lpstr>3 Main components of Concurrency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Travis Hance</cp:lastModifiedBy>
  <cp:revision>19</cp:revision>
  <dcterms:created xsi:type="dcterms:W3CDTF">2024-10-22T23:37:27Z</dcterms:created>
  <dcterms:modified xsi:type="dcterms:W3CDTF">2024-10-28T16:49:54Z</dcterms:modified>
</cp:coreProperties>
</file>

<file path=docProps/thumbnail.jpeg>
</file>